
<file path=[Content_Types].xml><?xml version="1.0" encoding="utf-8"?>
<Types xmlns="http://schemas.openxmlformats.org/package/2006/content-types">
  <Default Extension="fntdata" ContentType="application/x-fontdat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7556500" cy="10693400"/>
  <p:notesSz cx="7556500" cy="10693400"/>
  <p:embeddedFontLst>
    <p:embeddedFont>
      <p:font typeface="SimSun" panose="02010600030101010101" pitchFamily="2" charset="-122"/>
      <p:regular r:id="rId7"/>
    </p:embeddedFont>
    <p:embeddedFont>
      <p:font typeface="Arial Narrow" panose="020B0606020202030204" pitchFamily="34" charset="0"/>
      <p:regular r:id="rId8"/>
      <p:bold r:id="rId9"/>
      <p:italic r:id="rId10"/>
      <p:boldItalic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</p:embeddedFont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797" y="-399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font" Target="fonts/font7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font" Target="fonts/font9.fntdata"/><Relationship Id="rId10" Type="http://schemas.openxmlformats.org/officeDocument/2006/relationships/font" Target="fonts/font4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font" Target="fonts/font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7213" y="3314954"/>
            <a:ext cx="6428422" cy="22456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4427" y="5988304"/>
            <a:ext cx="5293995" cy="2673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8142" y="2459482"/>
            <a:ext cx="328983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894867" y="2459482"/>
            <a:ext cx="328983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10/31/2022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10/31/2022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10/31/2022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8142" y="427736"/>
            <a:ext cx="6806565" cy="17109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8142" y="2459482"/>
            <a:ext cx="6806565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71369" y="9944862"/>
            <a:ext cx="2420112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8142" y="9944862"/>
            <a:ext cx="1739455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45252" y="9944862"/>
            <a:ext cx="1739455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8675" y="0"/>
            <a:ext cx="6901815" cy="422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197735" algn="l"/>
                <a:tab pos="6888480" algn="l"/>
              </a:tabLst>
            </a:pPr>
            <a:r>
              <a:rPr sz="26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Product</a:t>
            </a:r>
            <a:r>
              <a:rPr sz="2600" u="sng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Certificate</a:t>
            </a:r>
            <a:r>
              <a:rPr sz="26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endParaRPr sz="2600">
              <a:latin typeface="Times New Roman"/>
              <a:cs typeface="Times New Roman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2578701"/>
              </p:ext>
            </p:extLst>
          </p:nvPr>
        </p:nvGraphicFramePr>
        <p:xfrm>
          <a:off x="288035" y="562355"/>
          <a:ext cx="7017381" cy="95376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88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6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34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19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500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152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8927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7660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72415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1.</a:t>
                      </a:r>
                      <a:r>
                        <a:rPr sz="900" spc="-40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Certificate</a:t>
                      </a:r>
                      <a:r>
                        <a:rPr sz="900" spc="-25" dirty="0">
                          <a:latin typeface="Arial Narrow"/>
                          <a:cs typeface="Arial Narrow"/>
                        </a:rPr>
                        <a:t> No.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lang="pt-PT" sz="900" spc="-10" dirty="0">
                          <a:latin typeface="Arial Narrow"/>
                          <a:cs typeface="Arial Narrow"/>
                        </a:rPr>
                        <a:t>COM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8608675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2.</a:t>
                      </a:r>
                      <a:r>
                        <a:rPr sz="900" spc="-50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Issue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date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202</a:t>
                      </a:r>
                      <a:r>
                        <a:rPr lang="pt-PT" sz="900" spc="-10" dirty="0">
                          <a:latin typeface="Arial Narrow"/>
                          <a:cs typeface="Arial Narrow"/>
                        </a:rPr>
                        <a:t>2</a:t>
                      </a:r>
                      <a:r>
                        <a:rPr sz="900" spc="-4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110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12</a:t>
                      </a:r>
                      <a:r>
                        <a:rPr sz="900" spc="-4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110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8</a:t>
                      </a:r>
                      <a:r>
                        <a:rPr sz="900" spc="-3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/8</a:t>
                      </a:r>
                      <a:r>
                        <a:rPr sz="900" spc="-15" baseline="23148" dirty="0">
                          <a:latin typeface="Arial Narrow"/>
                          <a:cs typeface="Arial Narrow"/>
                        </a:rPr>
                        <a:t>th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,202</a:t>
                      </a:r>
                      <a:r>
                        <a:rPr lang="pt-PT" sz="900" spc="-10" dirty="0">
                          <a:latin typeface="Arial Narrow"/>
                          <a:cs typeface="Arial Narrow"/>
                        </a:rPr>
                        <a:t>2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pPr marL="67945" marR="619760">
                        <a:lnSpc>
                          <a:spcPct val="102200"/>
                        </a:lnSpc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3.</a:t>
                      </a:r>
                      <a:r>
                        <a:rPr sz="900" spc="-50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Manufacturer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7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lang="pt-PT" sz="900" dirty="0">
                          <a:latin typeface="Arial Narrow"/>
                          <a:cs typeface="Arial Narrow"/>
                        </a:rPr>
                        <a:t>Commaquinas </a:t>
                      </a:r>
                      <a:r>
                        <a:rPr lang="pt-PT" sz="900" dirty="0" err="1">
                          <a:latin typeface="Arial Narrow"/>
                          <a:cs typeface="Arial Narrow"/>
                        </a:rPr>
                        <a:t>España</a:t>
                      </a:r>
                      <a:r>
                        <a:rPr lang="pt-PT" sz="900" dirty="0">
                          <a:latin typeface="Arial Narrow"/>
                          <a:cs typeface="Arial Narrow"/>
                        </a:rPr>
                        <a:t> SA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85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6385">
                <a:tc>
                  <a:txBody>
                    <a:bodyPr/>
                    <a:lstStyle/>
                    <a:p>
                      <a:pPr marL="67945" marR="593725">
                        <a:lnSpc>
                          <a:spcPct val="102200"/>
                        </a:lnSpc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4.</a:t>
                      </a:r>
                      <a:r>
                        <a:rPr sz="900" spc="-5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MAKE/Name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lang="pt-PT" sz="900" spc="-20" dirty="0">
                          <a:latin typeface="Arial Narrow"/>
                          <a:cs typeface="Arial Narrow"/>
                        </a:rPr>
                        <a:t>Commaquinas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98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4"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1350" baseline="3086" dirty="0">
                          <a:latin typeface="Arial Narrow"/>
                          <a:cs typeface="Arial Narrow"/>
                        </a:rPr>
                        <a:t>/ Mining</a:t>
                      </a:r>
                      <a:r>
                        <a:rPr sz="1350" spc="-15" baseline="3086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1350" baseline="3086" dirty="0">
                          <a:latin typeface="Arial Narrow"/>
                          <a:cs typeface="Arial Narrow"/>
                        </a:rPr>
                        <a:t>Truck</a:t>
                      </a:r>
                      <a:r>
                        <a:rPr sz="1350" spc="52" baseline="3086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lang="pt-PT" sz="1350" spc="-30" baseline="3086" dirty="0">
                          <a:latin typeface="Arial Narrow"/>
                          <a:cs typeface="Arial Narrow"/>
                        </a:rPr>
                        <a:t>COM</a:t>
                      </a:r>
                      <a:r>
                        <a:rPr sz="1350" spc="-30" baseline="3086" dirty="0">
                          <a:latin typeface="Arial Narrow"/>
                          <a:cs typeface="Arial Narrow"/>
                        </a:rPr>
                        <a:t>86H</a:t>
                      </a:r>
                      <a:endParaRPr sz="1350" baseline="3086" dirty="0">
                        <a:latin typeface="Arial Narrow"/>
                        <a:cs typeface="Arial Narrow"/>
                      </a:endParaRPr>
                    </a:p>
                  </a:txBody>
                  <a:tcPr marL="0" marR="0" marT="698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pPr marL="67945" marR="1024255">
                        <a:lnSpc>
                          <a:spcPct val="102200"/>
                        </a:lnSpc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5</a:t>
                      </a:r>
                      <a:r>
                        <a:rPr sz="900" spc="-50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Vehicle</a:t>
                      </a:r>
                      <a:r>
                        <a:rPr lang="pt-PT"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Model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lang="pt-PT" sz="900" spc="-10" dirty="0">
                          <a:latin typeface="Arial Narrow"/>
                          <a:cs typeface="Arial Narrow"/>
                        </a:rPr>
                        <a:t>COM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86H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98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 marR="540385">
                        <a:lnSpc>
                          <a:spcPct val="102200"/>
                        </a:lnSpc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6</a:t>
                      </a:r>
                      <a:r>
                        <a:rPr lang="pt-PT" sz="900" spc="-10" dirty="0">
                          <a:latin typeface="Arial Narrow"/>
                          <a:cs typeface="Arial Narrow"/>
                        </a:rPr>
                        <a:t>.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/</a:t>
                      </a:r>
                      <a:r>
                        <a:rPr sz="900" spc="-50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VIN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5" dirty="0">
                          <a:latin typeface="Arial Narrow"/>
                          <a:cs typeface="Arial Narrow"/>
                        </a:rPr>
                        <a:t>No.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900" spc="-10" dirty="0">
                          <a:latin typeface="SimSun"/>
                          <a:cs typeface="SimSun"/>
                        </a:rPr>
                        <a:t>LWJMT860LL0786755</a:t>
                      </a:r>
                      <a:endParaRPr sz="900" dirty="0">
                        <a:latin typeface="SimSun"/>
                        <a:cs typeface="SimSun"/>
                      </a:endParaRPr>
                    </a:p>
                  </a:txBody>
                  <a:tcPr marL="0" marR="0" marT="685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7.</a:t>
                      </a:r>
                      <a:r>
                        <a:rPr sz="900" spc="-45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Colour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7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/Yellow/Black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pPr marL="67945" marR="699770">
                        <a:lnSpc>
                          <a:spcPct val="102200"/>
                        </a:lnSpc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8.</a:t>
                      </a:r>
                      <a:r>
                        <a:rPr sz="900" spc="-5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spc="-25" dirty="0">
                          <a:latin typeface="Arial Narrow"/>
                          <a:cs typeface="Arial Narrow"/>
                        </a:rPr>
                        <a:t>ID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 Chassis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5" dirty="0">
                          <a:latin typeface="Arial Narrow"/>
                          <a:cs typeface="Arial Narrow"/>
                        </a:rPr>
                        <a:t>No.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lang="pt-PT" sz="900" dirty="0">
                          <a:latin typeface="Arial Narrow"/>
                          <a:cs typeface="Arial Narrow"/>
                        </a:rPr>
                        <a:t>LWJMT860LL0786755</a:t>
                      </a:r>
                    </a:p>
                  </a:txBody>
                  <a:tcPr marL="0" marR="0" marT="685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900" dirty="0">
                          <a:latin typeface="Arial Narrow"/>
                          <a:cs typeface="Arial Narrow"/>
                        </a:rPr>
                        <a:t>—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685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2415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9.</a:t>
                      </a:r>
                      <a:r>
                        <a:rPr sz="900" spc="-30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Chassis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5" dirty="0">
                          <a:latin typeface="Arial Narrow"/>
                          <a:cs typeface="Arial Narrow"/>
                        </a:rPr>
                        <a:t>No.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lang="pt-PT" sz="900" dirty="0">
                          <a:latin typeface="Arial Narrow"/>
                          <a:cs typeface="Arial Narrow"/>
                        </a:rPr>
                        <a:t>LWJMT860LL0786755</a:t>
                      </a:r>
                    </a:p>
                  </a:txBody>
                  <a:tcPr marL="0" marR="0" marT="635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10.</a:t>
                      </a:r>
                      <a:r>
                        <a:rPr sz="900" spc="-40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Engine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Model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WD12G420E211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635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2415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11.</a:t>
                      </a:r>
                      <a:r>
                        <a:rPr sz="900" spc="-45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Engine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5" dirty="0">
                          <a:latin typeface="Arial Narrow"/>
                          <a:cs typeface="Arial Narrow"/>
                        </a:rPr>
                        <a:t>No.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7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spc="-10" dirty="0">
                          <a:latin typeface="SimSun"/>
                          <a:cs typeface="SimSun"/>
                        </a:rPr>
                        <a:t>1120K001113</a:t>
                      </a:r>
                      <a:endParaRPr sz="900">
                        <a:latin typeface="SimSun"/>
                        <a:cs typeface="SimSun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6385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12</a:t>
                      </a:r>
                      <a:r>
                        <a:rPr lang="pt-PT" sz="900" spc="-10" dirty="0">
                          <a:latin typeface="Arial Narrow"/>
                          <a:cs typeface="Arial Narrow"/>
                        </a:rPr>
                        <a:t>.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Fuel</a:t>
                      </a:r>
                      <a:r>
                        <a:rPr sz="900" spc="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type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98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Diesel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98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 marR="669925">
                        <a:lnSpc>
                          <a:spcPct val="102200"/>
                        </a:lnSpc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13</a:t>
                      </a:r>
                      <a:r>
                        <a:rPr lang="pt-PT" sz="900" spc="-10" dirty="0">
                          <a:latin typeface="Arial Narrow"/>
                          <a:cs typeface="Arial Narrow"/>
                        </a:rPr>
                        <a:t>.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(ml/kw)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Displacement/Power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r>
                        <a:rPr sz="1000" spc="-10" dirty="0">
                          <a:latin typeface="Arial Narrow"/>
                          <a:cs typeface="Arial Narrow"/>
                        </a:rPr>
                        <a:t>11596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5841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r>
                        <a:rPr sz="1000" spc="-25" dirty="0">
                          <a:latin typeface="Arial Narrow"/>
                          <a:cs typeface="Arial Narrow"/>
                        </a:rPr>
                        <a:t>309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5841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2415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14.</a:t>
                      </a:r>
                      <a:r>
                        <a:rPr sz="900" spc="-45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Emission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7">
                  <a:txBody>
                    <a:bodyPr/>
                    <a:lstStyle/>
                    <a:p>
                      <a:pPr marL="9588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dirty="0">
                          <a:latin typeface="Arial Narrow"/>
                          <a:cs typeface="Arial Narrow"/>
                        </a:rPr>
                        <a:t>GB 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20891-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2007</a:t>
                      </a:r>
                      <a:r>
                        <a:rPr sz="900" spc="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/ Euro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5" dirty="0">
                          <a:latin typeface="Arial Narrow"/>
                          <a:cs typeface="Arial Narrow"/>
                        </a:rPr>
                        <a:t>II</a:t>
                      </a:r>
                      <a:r>
                        <a:rPr lang="pt-PT" sz="900" spc="-25" dirty="0">
                          <a:latin typeface="Arial Narrow"/>
                          <a:cs typeface="Arial Narrow"/>
                        </a:rPr>
                        <a:t>I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0825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15.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Fuel</a:t>
                      </a:r>
                      <a:r>
                        <a:rPr sz="900" spc="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consumption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514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7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200" dirty="0">
                          <a:latin typeface="Arial Narrow"/>
                          <a:cs typeface="Arial Narrow"/>
                        </a:rPr>
                        <a:t>-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T="241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2729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16.(mm)Size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533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900" spc="-20" dirty="0">
                          <a:latin typeface="Arial Narrow"/>
                          <a:cs typeface="Arial Narrow"/>
                        </a:rPr>
                        <a:t>9000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533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900" spc="-20" dirty="0">
                          <a:latin typeface="Arial Narrow"/>
                          <a:cs typeface="Arial Narrow"/>
                        </a:rPr>
                        <a:t>3550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533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900" spc="-20" dirty="0">
                          <a:latin typeface="Arial Narrow"/>
                          <a:cs typeface="Arial Narrow"/>
                        </a:rPr>
                        <a:t>4000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533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17.</a:t>
                      </a:r>
                      <a:r>
                        <a:rPr sz="900" spc="-5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(mm)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533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900" spc="-20" dirty="0">
                          <a:latin typeface="Arial Narrow"/>
                          <a:cs typeface="Arial Narrow"/>
                        </a:rPr>
                        <a:t>6200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533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900" spc="-20" dirty="0">
                          <a:latin typeface="Arial Narrow"/>
                          <a:cs typeface="Arial Narrow"/>
                        </a:rPr>
                        <a:t>3300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533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900" spc="-20" dirty="0">
                          <a:latin typeface="Arial Narrow"/>
                          <a:cs typeface="Arial Narrow"/>
                        </a:rPr>
                        <a:t>1800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533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pPr marL="67945" marR="619125">
                        <a:lnSpc>
                          <a:spcPct val="102200"/>
                        </a:lnSpc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18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Leaf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spring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5" dirty="0">
                          <a:latin typeface="Arial Narrow"/>
                          <a:cs typeface="Arial Narrow"/>
                        </a:rPr>
                        <a:t>Nos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900" dirty="0">
                          <a:latin typeface="Arial Narrow"/>
                          <a:cs typeface="Arial Narrow"/>
                        </a:rPr>
                        <a:t>—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698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19.</a:t>
                      </a:r>
                      <a:r>
                        <a:rPr sz="900" spc="-55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TyreNos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85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900" spc="-25" dirty="0">
                          <a:latin typeface="Arial Narrow"/>
                          <a:cs typeface="Arial Narrow"/>
                        </a:rPr>
                        <a:t>10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698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20.</a:t>
                      </a:r>
                      <a:r>
                        <a:rPr sz="900" spc="-45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dirty="0" err="1">
                          <a:latin typeface="Arial Narrow"/>
                          <a:cs typeface="Arial Narrow"/>
                        </a:rPr>
                        <a:t>Tyre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type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349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7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14.00R25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349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6385">
                <a:tc>
                  <a:txBody>
                    <a:bodyPr/>
                    <a:lstStyle/>
                    <a:p>
                      <a:pPr marL="67945" marR="718185">
                        <a:lnSpc>
                          <a:spcPct val="102200"/>
                        </a:lnSpc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21</a:t>
                      </a:r>
                      <a:r>
                        <a:rPr lang="pt-PT" sz="900" spc="-10" dirty="0">
                          <a:latin typeface="Arial Narrow"/>
                          <a:cs typeface="Arial Narrow"/>
                        </a:rPr>
                        <a:t>.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(mm)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 Wheel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track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(F/R)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900" dirty="0">
                          <a:latin typeface="Arial Narrow"/>
                          <a:cs typeface="Arial Narrow"/>
                        </a:rPr>
                        <a:t>2792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5" dirty="0">
                          <a:latin typeface="Arial Narrow"/>
                          <a:cs typeface="Arial Narrow"/>
                        </a:rPr>
                        <a:t>(F)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698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4"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900" dirty="0">
                          <a:latin typeface="Arial Narrow"/>
                          <a:cs typeface="Arial Narrow"/>
                        </a:rPr>
                        <a:t>2526</a:t>
                      </a:r>
                      <a:r>
                        <a:rPr sz="900" spc="-3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5" dirty="0">
                          <a:latin typeface="Arial Narrow"/>
                          <a:cs typeface="Arial Narrow"/>
                        </a:rPr>
                        <a:t>(R)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698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2415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22.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(mm)Wheel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base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7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3800/1500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72415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23</a:t>
                      </a:r>
                      <a:r>
                        <a:rPr lang="pt-PT" sz="900" spc="-10" dirty="0">
                          <a:latin typeface="Arial Narrow"/>
                          <a:cs typeface="Arial Narrow"/>
                        </a:rPr>
                        <a:t>.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(kg)Axle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load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7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dirty="0">
                          <a:latin typeface="Arial Narrow"/>
                          <a:cs typeface="Arial Narrow"/>
                        </a:rPr>
                        <a:t>—</a:t>
                      </a: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72415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24.</a:t>
                      </a:r>
                      <a:r>
                        <a:rPr sz="900" spc="-75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Axle </a:t>
                      </a:r>
                      <a:r>
                        <a:rPr sz="900" spc="-25" dirty="0">
                          <a:latin typeface="Arial Narrow"/>
                          <a:cs typeface="Arial Narrow"/>
                        </a:rPr>
                        <a:t>Nos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dirty="0">
                          <a:latin typeface="Arial Narrow"/>
                          <a:cs typeface="Arial Narrow"/>
                        </a:rPr>
                        <a:t>3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25.</a:t>
                      </a:r>
                      <a:r>
                        <a:rPr sz="900" spc="-50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Steering 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type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dirty="0">
                          <a:latin typeface="Arial Narrow"/>
                          <a:cs typeface="Arial Narrow"/>
                        </a:rPr>
                        <a:t>Steering</a:t>
                      </a:r>
                      <a:r>
                        <a:rPr sz="900" spc="-3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wheel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72415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26.(kg)G.V.W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71120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86400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641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27.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(kg)Curb</a:t>
                      </a:r>
                      <a:r>
                        <a:rPr sz="900" spc="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mass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31400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641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86385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28.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(kg</a:t>
                      </a:r>
                      <a:r>
                        <a:rPr sz="900" spc="5" dirty="0">
                          <a:latin typeface="Arial Narrow"/>
                          <a:cs typeface="Arial Narrow"/>
                        </a:rPr>
                        <a:t>) 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Payload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85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900" dirty="0">
                          <a:latin typeface="Arial Narrow"/>
                          <a:cs typeface="Arial Narrow"/>
                        </a:rPr>
                        <a:t>—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698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 marR="489584">
                        <a:lnSpc>
                          <a:spcPts val="1120"/>
                        </a:lnSpc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29.</a:t>
                      </a:r>
                      <a:r>
                        <a:rPr sz="900" spc="200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Load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quality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utilization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factor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900" dirty="0">
                          <a:latin typeface="Arial Narrow"/>
                          <a:cs typeface="Arial Narrow"/>
                        </a:rPr>
                        <a:t>—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698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438784">
                <a:tc>
                  <a:txBody>
                    <a:bodyPr/>
                    <a:lstStyle/>
                    <a:p>
                      <a:pPr marL="67945" marR="636270">
                        <a:lnSpc>
                          <a:spcPct val="103299"/>
                        </a:lnSpc>
                        <a:spcBef>
                          <a:spcPts val="585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30.</a:t>
                      </a:r>
                      <a:r>
                        <a:rPr sz="900" spc="-5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(kg)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 Towing</a:t>
                      </a:r>
                      <a:r>
                        <a:rPr sz="900" spc="-2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weight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742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</a:pPr>
                      <a:r>
                        <a:rPr sz="900" dirty="0">
                          <a:latin typeface="Arial Narrow"/>
                          <a:cs typeface="Arial Narrow"/>
                        </a:rPr>
                        <a:t>—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 marR="132080">
                        <a:lnSpc>
                          <a:spcPct val="99400"/>
                        </a:lnSpc>
                        <a:spcBef>
                          <a:spcPts val="115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31.</a:t>
                      </a:r>
                      <a:r>
                        <a:rPr sz="900" spc="-50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(kg)Maximum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allowable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total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mass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5" dirty="0">
                          <a:latin typeface="Arial Narrow"/>
                          <a:cs typeface="Arial Narrow"/>
                        </a:rPr>
                        <a:t>of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 semi-trailer</a:t>
                      </a:r>
                      <a:r>
                        <a:rPr sz="900" spc="-3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saddle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 (kg)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146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</a:pPr>
                      <a:r>
                        <a:rPr sz="900" dirty="0">
                          <a:latin typeface="Arial Narrow"/>
                          <a:cs typeface="Arial Narrow"/>
                        </a:rPr>
                        <a:t>—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86385">
                <a:tc>
                  <a:txBody>
                    <a:bodyPr/>
                    <a:lstStyle/>
                    <a:p>
                      <a:pPr marL="67945" marR="504825">
                        <a:lnSpc>
                          <a:spcPct val="102200"/>
                        </a:lnSpc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32.</a:t>
                      </a:r>
                      <a:r>
                        <a:rPr sz="900" spc="-5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Passengers</a:t>
                      </a:r>
                      <a:r>
                        <a:rPr sz="900" spc="-3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5" dirty="0">
                          <a:latin typeface="Arial Narrow"/>
                          <a:cs typeface="Arial Narrow"/>
                        </a:rPr>
                        <a:t>Nos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900" dirty="0">
                          <a:latin typeface="Arial Narrow"/>
                          <a:cs typeface="Arial Narrow"/>
                        </a:rPr>
                        <a:t>1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698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5"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5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5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33.</a:t>
                      </a:r>
                      <a:r>
                        <a:rPr sz="900" spc="-5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Rated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passengers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(person)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900" dirty="0">
                          <a:latin typeface="Arial Narrow"/>
                          <a:cs typeface="Arial Narrow"/>
                        </a:rPr>
                        <a:t>—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685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pPr marL="67945" marR="622300">
                        <a:lnSpc>
                          <a:spcPct val="102200"/>
                        </a:lnSpc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34.</a:t>
                      </a:r>
                      <a:r>
                        <a:rPr sz="900" spc="-5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(km/h)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 Maximum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design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 speed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900" spc="-25" dirty="0">
                          <a:latin typeface="Arial Narrow"/>
                          <a:cs typeface="Arial Narrow"/>
                        </a:rPr>
                        <a:t>40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698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86385">
                <a:tc>
                  <a:txBody>
                    <a:bodyPr/>
                    <a:lstStyle/>
                    <a:p>
                      <a:pPr marL="67945" marR="549910">
                        <a:lnSpc>
                          <a:spcPct val="102200"/>
                        </a:lnSpc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35.</a:t>
                      </a:r>
                      <a:r>
                        <a:rPr sz="900" spc="-60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Vehicle</a:t>
                      </a:r>
                      <a:r>
                        <a:rPr sz="900" spc="-3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manufacture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 date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9850" marR="468630">
                        <a:lnSpc>
                          <a:spcPct val="102200"/>
                        </a:lnSpc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202</a:t>
                      </a:r>
                      <a:r>
                        <a:rPr lang="pt-PT" sz="900" spc="-10" dirty="0">
                          <a:latin typeface="Arial Narrow"/>
                          <a:cs typeface="Arial Narrow"/>
                        </a:rPr>
                        <a:t>2</a:t>
                      </a:r>
                      <a:r>
                        <a:rPr sz="900" spc="-4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lang="pt-PT" sz="900" spc="-40" dirty="0">
                          <a:latin typeface="Arial Narrow"/>
                          <a:cs typeface="Arial Narrow"/>
                        </a:rPr>
                        <a:t>/</a:t>
                      </a:r>
                      <a:r>
                        <a:rPr sz="900" spc="-110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12</a:t>
                      </a:r>
                      <a:r>
                        <a:rPr sz="900" spc="-4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110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8</a:t>
                      </a:r>
                      <a:r>
                        <a:rPr sz="900" spc="-3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50" dirty="0">
                          <a:latin typeface="Arial Narrow"/>
                          <a:cs typeface="Arial Narrow"/>
                        </a:rPr>
                        <a:t>/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8</a:t>
                      </a:r>
                      <a:r>
                        <a:rPr sz="900" spc="-15" baseline="23148" dirty="0">
                          <a:latin typeface="Arial Narrow"/>
                          <a:cs typeface="Arial Narrow"/>
                        </a:rPr>
                        <a:t>th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,202</a:t>
                      </a:r>
                      <a:r>
                        <a:rPr lang="pt-PT" sz="900" spc="-10" dirty="0">
                          <a:latin typeface="Arial Narrow"/>
                          <a:cs typeface="Arial Narrow"/>
                        </a:rPr>
                        <a:t>2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975360">
                <a:tc gridSpan="4"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lang="pt-PT" sz="900" spc="-10" dirty="0">
                          <a:latin typeface="Arial Narrow"/>
                          <a:cs typeface="Arial Narrow"/>
                        </a:rPr>
                        <a:t>COM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86HWE80;2.</a:t>
                      </a:r>
                      <a:r>
                        <a:rPr sz="900" spc="-5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±3%</a:t>
                      </a:r>
                      <a:r>
                        <a:rPr sz="900" spc="-50" dirty="0">
                          <a:latin typeface="SimSun"/>
                          <a:cs typeface="SimSun"/>
                        </a:rPr>
                        <a:t>。</a:t>
                      </a:r>
                      <a:endParaRPr sz="900" dirty="0">
                        <a:latin typeface="SimSun"/>
                        <a:cs typeface="SimSun"/>
                      </a:endParaRPr>
                    </a:p>
                    <a:p>
                      <a:pPr marL="67945" marR="76200">
                        <a:lnSpc>
                          <a:spcPts val="1030"/>
                        </a:lnSpc>
                      </a:pPr>
                      <a:r>
                        <a:rPr sz="900" dirty="0">
                          <a:latin typeface="Arial Narrow"/>
                          <a:cs typeface="Arial Narrow"/>
                        </a:rPr>
                        <a:t>Remarks: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1.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The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order</a:t>
                      </a:r>
                      <a:r>
                        <a:rPr sz="900" spc="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number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is: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lang="pt-PT" sz="900" spc="-15" dirty="0">
                          <a:latin typeface="Arial Narrow"/>
                          <a:cs typeface="Arial Narrow"/>
                        </a:rPr>
                        <a:t>COM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86HWE80; 2.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This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table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is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5" dirty="0">
                          <a:latin typeface="Arial Narrow"/>
                          <a:cs typeface="Arial Narrow"/>
                        </a:rPr>
                        <a:t>the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 overall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parameters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of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the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basic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configuration.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Due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to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the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difference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5" dirty="0">
                          <a:latin typeface="Arial Narrow"/>
                          <a:cs typeface="Arial Narrow"/>
                        </a:rPr>
                        <a:t>in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 configuration,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the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external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dimensions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and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total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mass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will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vary,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and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5" dirty="0">
                          <a:latin typeface="Arial Narrow"/>
                          <a:cs typeface="Arial Narrow"/>
                        </a:rPr>
                        <a:t>the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 variation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tolerance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is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not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more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than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±3%.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525270">
                <a:tc gridSpan="8"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dirty="0">
                          <a:latin typeface="Arial Narrow"/>
                          <a:cs typeface="Arial Narrow"/>
                        </a:rPr>
                        <a:t>Vehicle</a:t>
                      </a:r>
                      <a:r>
                        <a:rPr sz="900" spc="-3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manufacturer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information</a:t>
                      </a:r>
                      <a:r>
                        <a:rPr sz="900" spc="-10" dirty="0">
                          <a:latin typeface="SimSun"/>
                          <a:cs typeface="SimSun"/>
                        </a:rPr>
                        <a:t>：</a:t>
                      </a:r>
                      <a:endParaRPr sz="900" dirty="0">
                        <a:latin typeface="SimSun"/>
                        <a:cs typeface="SimSun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Q/1300LGJ004-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2018</a:t>
                      </a:r>
                      <a:r>
                        <a:rPr sz="900" spc="100" dirty="0">
                          <a:latin typeface="Arial Narrow"/>
                          <a:cs typeface="Arial Narrow"/>
                        </a:rPr>
                        <a:t> </a:t>
                      </a:r>
                      <a:endParaRPr sz="900" dirty="0">
                        <a:latin typeface="SimSun"/>
                        <a:cs typeface="SimSun"/>
                      </a:endParaRPr>
                    </a:p>
                    <a:p>
                      <a:pPr marL="67945" marR="173355">
                        <a:lnSpc>
                          <a:spcPts val="1030"/>
                        </a:lnSpc>
                        <a:spcBef>
                          <a:spcPts val="114"/>
                        </a:spcBef>
                      </a:pPr>
                      <a:r>
                        <a:rPr sz="900" dirty="0">
                          <a:latin typeface="Arial Narrow"/>
                          <a:cs typeface="Arial Narrow"/>
                        </a:rPr>
                        <a:t>This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product has been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inspected and</a:t>
                      </a:r>
                      <a:r>
                        <a:rPr sz="900" spc="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complies with the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requirements of 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"Q/1300LGJ004-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2018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Non-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Highway Dump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Truck" and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is approved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to</a:t>
                      </a:r>
                      <a:r>
                        <a:rPr sz="900" spc="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leave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the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factory.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It </a:t>
                      </a:r>
                      <a:r>
                        <a:rPr sz="900" spc="-25" dirty="0">
                          <a:latin typeface="Arial Narrow"/>
                          <a:cs typeface="Arial Narrow"/>
                        </a:rPr>
                        <a:t>is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 hereby</a:t>
                      </a:r>
                      <a:r>
                        <a:rPr sz="900" spc="-3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certified.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Manufacturer</a:t>
                      </a:r>
                      <a:r>
                        <a:rPr lang="pt-PT" sz="900" spc="-10" dirty="0">
                          <a:latin typeface="SimSun"/>
                          <a:cs typeface="Arial Narrow"/>
                        </a:rPr>
                        <a:t>: </a:t>
                      </a:r>
                      <a:r>
                        <a:rPr lang="pt-PT" sz="900" spc="-10" dirty="0">
                          <a:latin typeface="Arial Narrow" panose="020B0606020202030204" pitchFamily="34" charset="0"/>
                          <a:cs typeface="Arial Narrow"/>
                        </a:rPr>
                        <a:t>Commaquinas </a:t>
                      </a:r>
                      <a:r>
                        <a:rPr lang="pt-PT" sz="900" spc="-10" dirty="0" err="1">
                          <a:latin typeface="Arial Narrow" panose="020B0606020202030204" pitchFamily="34" charset="0"/>
                          <a:cs typeface="Arial Narrow"/>
                        </a:rPr>
                        <a:t>España</a:t>
                      </a:r>
                      <a:r>
                        <a:rPr lang="pt-PT" sz="900" spc="-10" dirty="0">
                          <a:latin typeface="Arial Narrow" panose="020B0606020202030204" pitchFamily="34" charset="0"/>
                          <a:cs typeface="Arial Narrow"/>
                        </a:rPr>
                        <a:t> SA</a:t>
                      </a:r>
                      <a:endParaRPr sz="1250" dirty="0">
                        <a:latin typeface="Arial Narrow" panose="020B0606020202030204" pitchFamily="34" charset="0"/>
                        <a:cs typeface="Times New Roman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ADD</a:t>
                      </a:r>
                      <a:r>
                        <a:rPr lang="pt-PT" sz="900" spc="-10" dirty="0">
                          <a:latin typeface="Arial Narrow"/>
                          <a:cs typeface="Arial Narrow"/>
                        </a:rPr>
                        <a:t>: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Technical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Development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Zone,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 </a:t>
                      </a:r>
                      <a:endParaRPr sz="1250" dirty="0">
                        <a:latin typeface="Times New Roman"/>
                        <a:cs typeface="Times New Roman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Others</a:t>
                      </a:r>
                      <a:r>
                        <a:rPr sz="900" spc="-10" dirty="0">
                          <a:latin typeface="SimSun"/>
                          <a:cs typeface="SimSun"/>
                        </a:rPr>
                        <a:t>：</a:t>
                      </a:r>
                      <a:endParaRPr sz="900" dirty="0">
                        <a:latin typeface="SimSun"/>
                        <a:cs typeface="SimSun"/>
                      </a:endParaRPr>
                    </a:p>
                  </a:txBody>
                  <a:tcPr marL="0" marR="0" marT="438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8675" y="0"/>
            <a:ext cx="6901815" cy="422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197735" algn="l"/>
                <a:tab pos="6888480" algn="l"/>
              </a:tabLst>
            </a:pPr>
            <a:r>
              <a:rPr sz="26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Product</a:t>
            </a:r>
            <a:r>
              <a:rPr sz="2600" u="sng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Certificate</a:t>
            </a:r>
            <a:r>
              <a:rPr sz="26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endParaRPr sz="2600">
              <a:latin typeface="Times New Roman"/>
              <a:cs typeface="Times New Roman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1640147"/>
              </p:ext>
            </p:extLst>
          </p:nvPr>
        </p:nvGraphicFramePr>
        <p:xfrm>
          <a:off x="288035" y="562355"/>
          <a:ext cx="7017381" cy="95376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88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6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34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19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500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152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8927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7660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72415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1.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Certificate</a:t>
                      </a:r>
                      <a:r>
                        <a:rPr sz="900" spc="-25" dirty="0">
                          <a:latin typeface="Arial Narrow"/>
                          <a:cs typeface="Arial Narrow"/>
                        </a:rPr>
                        <a:t> No.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lang="pt-PT" sz="900" spc="-10" dirty="0">
                          <a:latin typeface="Arial Narrow"/>
                          <a:cs typeface="Arial Narrow"/>
                        </a:rPr>
                        <a:t>COM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86086751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2.</a:t>
                      </a:r>
                      <a:r>
                        <a:rPr sz="900" spc="-50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Issue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date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202</a:t>
                      </a:r>
                      <a:r>
                        <a:rPr lang="pt-PT" sz="900" spc="-10" dirty="0">
                          <a:latin typeface="Arial Narrow"/>
                          <a:cs typeface="Arial Narrow"/>
                        </a:rPr>
                        <a:t>2</a:t>
                      </a:r>
                      <a:r>
                        <a:rPr sz="900" spc="-110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12</a:t>
                      </a:r>
                      <a:r>
                        <a:rPr sz="900" spc="-4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110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8</a:t>
                      </a:r>
                      <a:r>
                        <a:rPr sz="900" spc="-3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/8</a:t>
                      </a:r>
                      <a:r>
                        <a:rPr sz="900" spc="-15" baseline="23148" dirty="0">
                          <a:latin typeface="Arial Narrow"/>
                          <a:cs typeface="Arial Narrow"/>
                        </a:rPr>
                        <a:t>th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.202</a:t>
                      </a:r>
                      <a:r>
                        <a:rPr lang="pt-PT" sz="900" spc="-10" dirty="0">
                          <a:latin typeface="Arial Narrow"/>
                          <a:cs typeface="Arial Narrow"/>
                        </a:rPr>
                        <a:t>2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pPr marL="67945" marR="619760">
                        <a:lnSpc>
                          <a:spcPct val="102200"/>
                        </a:lnSpc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3</a:t>
                      </a:r>
                      <a:r>
                        <a:rPr lang="pt-PT" sz="900" spc="-10" dirty="0">
                          <a:latin typeface="Arial Narrow"/>
                          <a:cs typeface="Arial Narrow"/>
                        </a:rPr>
                        <a:t>. 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Manufacturer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7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lang="pt-PT" sz="900" dirty="0">
                          <a:latin typeface="Arial Narrow"/>
                          <a:cs typeface="Arial Narrow"/>
                        </a:rPr>
                        <a:t>Commaquinas </a:t>
                      </a:r>
                      <a:r>
                        <a:rPr lang="pt-PT" sz="900" dirty="0" err="1">
                          <a:latin typeface="Arial Narrow"/>
                          <a:cs typeface="Arial Narrow"/>
                        </a:rPr>
                        <a:t>España</a:t>
                      </a:r>
                      <a:r>
                        <a:rPr lang="pt-PT" sz="900" dirty="0">
                          <a:latin typeface="Arial Narrow"/>
                          <a:cs typeface="Arial Narrow"/>
                        </a:rPr>
                        <a:t> SA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85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6385">
                <a:tc>
                  <a:txBody>
                    <a:bodyPr/>
                    <a:lstStyle/>
                    <a:p>
                      <a:pPr marL="67945" marR="593725">
                        <a:lnSpc>
                          <a:spcPct val="102200"/>
                        </a:lnSpc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4.</a:t>
                      </a:r>
                      <a:r>
                        <a:rPr sz="900" spc="-5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MAKE/Name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lang="pt-PT" sz="900" spc="-20" dirty="0">
                          <a:latin typeface="Arial Narrow"/>
                          <a:cs typeface="Arial Narrow"/>
                        </a:rPr>
                        <a:t>Commaquinas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98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4"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900" dirty="0">
                          <a:latin typeface="Arial Narrow"/>
                          <a:cs typeface="Arial Narrow"/>
                        </a:rPr>
                        <a:t>/Mining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Truck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lang="pt-PT" sz="900" spc="-10" dirty="0">
                          <a:latin typeface="Arial Narrow"/>
                          <a:cs typeface="Arial Narrow"/>
                        </a:rPr>
                        <a:t>COM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86H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98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pPr marL="67945" marR="1024255">
                        <a:lnSpc>
                          <a:spcPct val="102200"/>
                        </a:lnSpc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5.</a:t>
                      </a:r>
                      <a:r>
                        <a:rPr sz="900" spc="-50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Vehicle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Model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lang="pt-PT" sz="900" spc="-10" dirty="0">
                          <a:latin typeface="Arial Narrow"/>
                          <a:cs typeface="Arial Narrow"/>
                        </a:rPr>
                        <a:t>COM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86H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98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 marR="540385">
                        <a:lnSpc>
                          <a:spcPct val="102200"/>
                        </a:lnSpc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6.</a:t>
                      </a:r>
                      <a:r>
                        <a:rPr sz="900" spc="-5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VIN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5" dirty="0">
                          <a:latin typeface="Arial Narrow"/>
                          <a:cs typeface="Arial Narrow"/>
                        </a:rPr>
                        <a:t>No.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LWJMT860JL0786751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98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7.</a:t>
                      </a:r>
                      <a:r>
                        <a:rPr sz="900" spc="-45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Colour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7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/Yellow/Black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pPr marL="67945" marR="699770">
                        <a:lnSpc>
                          <a:spcPct val="102200"/>
                        </a:lnSpc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8</a:t>
                      </a:r>
                      <a:r>
                        <a:rPr lang="pt-PT" sz="900" spc="-10" dirty="0">
                          <a:latin typeface="Arial Narrow"/>
                          <a:cs typeface="Arial Narrow"/>
                        </a:rPr>
                        <a:t>.</a:t>
                      </a:r>
                      <a:r>
                        <a:rPr sz="900" spc="-25" dirty="0">
                          <a:latin typeface="Arial Narrow"/>
                          <a:cs typeface="Arial Narrow"/>
                        </a:rPr>
                        <a:t>ID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 Chassis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5" dirty="0">
                          <a:latin typeface="Arial Narrow"/>
                          <a:cs typeface="Arial Narrow"/>
                        </a:rPr>
                        <a:t>No.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lang="pt-PT" sz="900" dirty="0">
                          <a:latin typeface="Arial Narrow"/>
                          <a:cs typeface="Arial Narrow"/>
                        </a:rPr>
                        <a:t>LWJMT860JL0786751</a:t>
                      </a:r>
                    </a:p>
                  </a:txBody>
                  <a:tcPr marL="0" marR="0" marT="685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900" dirty="0">
                          <a:latin typeface="Arial Narrow"/>
                          <a:cs typeface="Arial Narrow"/>
                        </a:rPr>
                        <a:t>—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685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2415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9.</a:t>
                      </a:r>
                      <a:r>
                        <a:rPr sz="900" spc="-30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Chassis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5" dirty="0">
                          <a:latin typeface="Arial Narrow"/>
                          <a:cs typeface="Arial Narrow"/>
                        </a:rPr>
                        <a:t>No.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lang="pt-PT" sz="900" dirty="0">
                          <a:latin typeface="Arial Narrow"/>
                          <a:cs typeface="Arial Narrow"/>
                        </a:rPr>
                        <a:t>LWJMT860JL0786751</a:t>
                      </a:r>
                    </a:p>
                  </a:txBody>
                  <a:tcPr marL="0" marR="0" marT="635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10.</a:t>
                      </a:r>
                      <a:r>
                        <a:rPr sz="900" spc="-40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Engine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Model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WD12G420E211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635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2415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11.</a:t>
                      </a:r>
                      <a:r>
                        <a:rPr sz="900" spc="-45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Engine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5" dirty="0">
                          <a:latin typeface="Arial Narrow"/>
                          <a:cs typeface="Arial Narrow"/>
                        </a:rPr>
                        <a:t>No.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7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1120K001110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641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6385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12.</a:t>
                      </a:r>
                      <a:r>
                        <a:rPr sz="900" spc="-50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Fuel</a:t>
                      </a:r>
                      <a:r>
                        <a:rPr sz="900" spc="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type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98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900" spc="-75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Diesel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98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 marR="669925">
                        <a:lnSpc>
                          <a:spcPct val="102200"/>
                        </a:lnSpc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13</a:t>
                      </a:r>
                      <a:r>
                        <a:rPr lang="pt-PT" sz="900" spc="-10" dirty="0">
                          <a:latin typeface="Arial Narrow"/>
                          <a:cs typeface="Arial Narrow"/>
                        </a:rPr>
                        <a:t>.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(ml/kw)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Displacement/Power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r>
                        <a:rPr sz="1000" spc="-10" dirty="0">
                          <a:latin typeface="Arial Narrow"/>
                          <a:cs typeface="Arial Narrow"/>
                        </a:rPr>
                        <a:t>11596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5841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r>
                        <a:rPr sz="1000" spc="-25" dirty="0">
                          <a:latin typeface="Arial Narrow"/>
                          <a:cs typeface="Arial Narrow"/>
                        </a:rPr>
                        <a:t>309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5841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2415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14.</a:t>
                      </a:r>
                      <a:r>
                        <a:rPr sz="900" spc="-45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Emission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7">
                  <a:txBody>
                    <a:bodyPr/>
                    <a:lstStyle/>
                    <a:p>
                      <a:pPr marL="9588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dirty="0">
                          <a:latin typeface="Arial Narrow"/>
                          <a:cs typeface="Arial Narrow"/>
                        </a:rPr>
                        <a:t>GB 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20891-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2007/ Euro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5" dirty="0">
                          <a:latin typeface="Arial Narrow"/>
                          <a:cs typeface="Arial Narrow"/>
                        </a:rPr>
                        <a:t>II</a:t>
                      </a:r>
                      <a:r>
                        <a:rPr lang="pt-PT" sz="900" spc="-25" dirty="0">
                          <a:latin typeface="Arial Narrow"/>
                          <a:cs typeface="Arial Narrow"/>
                        </a:rPr>
                        <a:t>I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0825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15.</a:t>
                      </a:r>
                      <a:r>
                        <a:rPr sz="900" spc="-75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Fuel</a:t>
                      </a:r>
                      <a:r>
                        <a:rPr sz="900" spc="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consumption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514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7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200" dirty="0">
                          <a:latin typeface="Arial Narrow"/>
                          <a:cs typeface="Arial Narrow"/>
                        </a:rPr>
                        <a:t>-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T="241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2729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16.(mm)Size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533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900" spc="-20" dirty="0">
                          <a:latin typeface="Arial Narrow"/>
                          <a:cs typeface="Arial Narrow"/>
                        </a:rPr>
                        <a:t>9000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533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900" spc="-20" dirty="0">
                          <a:latin typeface="Arial Narrow"/>
                          <a:cs typeface="Arial Narrow"/>
                        </a:rPr>
                        <a:t>3550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533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900" spc="-20" dirty="0">
                          <a:latin typeface="Arial Narrow"/>
                          <a:cs typeface="Arial Narrow"/>
                        </a:rPr>
                        <a:t>4000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533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17.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(mm)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533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900" spc="-20" dirty="0">
                          <a:latin typeface="Arial Narrow"/>
                          <a:cs typeface="Arial Narrow"/>
                        </a:rPr>
                        <a:t>6200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533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900" spc="-20" dirty="0">
                          <a:latin typeface="Arial Narrow"/>
                          <a:cs typeface="Arial Narrow"/>
                        </a:rPr>
                        <a:t>3300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533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900" spc="-20" dirty="0">
                          <a:latin typeface="Arial Narrow"/>
                          <a:cs typeface="Arial Narrow"/>
                        </a:rPr>
                        <a:t>1800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533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pPr marL="67945" marR="619125">
                        <a:lnSpc>
                          <a:spcPct val="102200"/>
                        </a:lnSpc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18.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 Leaf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spring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5" dirty="0">
                          <a:latin typeface="Arial Narrow"/>
                          <a:cs typeface="Arial Narrow"/>
                        </a:rPr>
                        <a:t>Nos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900" dirty="0">
                          <a:latin typeface="Arial Narrow"/>
                          <a:cs typeface="Arial Narrow"/>
                        </a:rPr>
                        <a:t>—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698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19.Tyre</a:t>
                      </a:r>
                      <a:r>
                        <a:rPr lang="pt-PT"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Nos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85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900" spc="-25" dirty="0">
                          <a:latin typeface="Arial Narrow"/>
                          <a:cs typeface="Arial Narrow"/>
                        </a:rPr>
                        <a:t>10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698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20.</a:t>
                      </a:r>
                      <a:r>
                        <a:rPr sz="900" spc="-45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Tyre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type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349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7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14.00R25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349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6385">
                <a:tc>
                  <a:txBody>
                    <a:bodyPr/>
                    <a:lstStyle/>
                    <a:p>
                      <a:pPr marL="67945" marR="718185">
                        <a:lnSpc>
                          <a:spcPct val="102200"/>
                        </a:lnSpc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21.(mm)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 Wheel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track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(F/R)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900" dirty="0">
                          <a:latin typeface="Arial Narrow"/>
                          <a:cs typeface="Arial Narrow"/>
                        </a:rPr>
                        <a:t>2792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5" dirty="0">
                          <a:latin typeface="Arial Narrow"/>
                          <a:cs typeface="Arial Narrow"/>
                        </a:rPr>
                        <a:t>(F)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698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4"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900" dirty="0">
                          <a:latin typeface="Arial Narrow"/>
                          <a:cs typeface="Arial Narrow"/>
                        </a:rPr>
                        <a:t>2526</a:t>
                      </a:r>
                      <a:r>
                        <a:rPr sz="900" spc="-3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5" dirty="0">
                          <a:latin typeface="Arial Narrow"/>
                          <a:cs typeface="Arial Narrow"/>
                        </a:rPr>
                        <a:t>(R)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698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2415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22</a:t>
                      </a:r>
                      <a:r>
                        <a:rPr lang="pt-PT" sz="900" spc="-10" dirty="0">
                          <a:latin typeface="Arial Narrow"/>
                          <a:cs typeface="Arial Narrow"/>
                        </a:rPr>
                        <a:t>.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(mm)Wheel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base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7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3800/1500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72415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23.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(kg)Axle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load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7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dirty="0">
                          <a:latin typeface="Arial Narrow"/>
                          <a:cs typeface="Arial Narrow"/>
                        </a:rPr>
                        <a:t>—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72415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24.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Axle </a:t>
                      </a:r>
                      <a:r>
                        <a:rPr sz="900" spc="-25" dirty="0">
                          <a:latin typeface="Arial Narrow"/>
                          <a:cs typeface="Arial Narrow"/>
                        </a:rPr>
                        <a:t>Nos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dirty="0">
                          <a:latin typeface="Arial Narrow"/>
                          <a:cs typeface="Arial Narrow"/>
                        </a:rPr>
                        <a:t>3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25</a:t>
                      </a:r>
                      <a:r>
                        <a:rPr lang="pt-PT" sz="900" spc="-10" dirty="0">
                          <a:latin typeface="Arial Narrow"/>
                          <a:cs typeface="Arial Narrow"/>
                        </a:rPr>
                        <a:t>.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Steering 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type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spc="-60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Steering</a:t>
                      </a:r>
                      <a:r>
                        <a:rPr sz="900" spc="-3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wheel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72415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26.(kg)G.V.W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71120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86400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641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27.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(kg)Curb</a:t>
                      </a:r>
                      <a:r>
                        <a:rPr sz="900" spc="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mass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31400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641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86385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28.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(kg</a:t>
                      </a:r>
                      <a:r>
                        <a:rPr sz="900" spc="5" dirty="0">
                          <a:latin typeface="Arial Narrow"/>
                          <a:cs typeface="Arial Narrow"/>
                        </a:rPr>
                        <a:t>) 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Payload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85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900" dirty="0">
                          <a:latin typeface="Arial Narrow"/>
                          <a:cs typeface="Arial Narrow"/>
                        </a:rPr>
                        <a:t>—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698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 marR="489584">
                        <a:lnSpc>
                          <a:spcPts val="1120"/>
                        </a:lnSpc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29.</a:t>
                      </a:r>
                      <a:r>
                        <a:rPr sz="900" spc="200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Load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quality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utilization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factor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900" dirty="0">
                          <a:latin typeface="Arial Narrow"/>
                          <a:cs typeface="Arial Narrow"/>
                        </a:rPr>
                        <a:t>—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698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438784">
                <a:tc>
                  <a:txBody>
                    <a:bodyPr/>
                    <a:lstStyle/>
                    <a:p>
                      <a:pPr marL="67945" marR="636270">
                        <a:lnSpc>
                          <a:spcPct val="103299"/>
                        </a:lnSpc>
                        <a:spcBef>
                          <a:spcPts val="585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30.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(kg)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 Towing</a:t>
                      </a:r>
                      <a:r>
                        <a:rPr sz="900" spc="-2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weight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742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</a:pPr>
                      <a:r>
                        <a:rPr sz="900" dirty="0">
                          <a:latin typeface="Arial Narrow"/>
                          <a:cs typeface="Arial Narrow"/>
                        </a:rPr>
                        <a:t>—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 marR="132080">
                        <a:lnSpc>
                          <a:spcPct val="99400"/>
                        </a:lnSpc>
                        <a:spcBef>
                          <a:spcPts val="115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31.</a:t>
                      </a:r>
                      <a:r>
                        <a:rPr sz="900" spc="-50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(kg)Maximum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allowable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total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mass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5" dirty="0">
                          <a:latin typeface="Arial Narrow"/>
                          <a:cs typeface="Arial Narrow"/>
                        </a:rPr>
                        <a:t>of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 semi-trailer</a:t>
                      </a:r>
                      <a:r>
                        <a:rPr sz="900" spc="-3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saddle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 (kg)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146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</a:pPr>
                      <a:r>
                        <a:rPr sz="900" dirty="0">
                          <a:latin typeface="Arial Narrow"/>
                          <a:cs typeface="Arial Narrow"/>
                        </a:rPr>
                        <a:t>—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86385">
                <a:tc>
                  <a:txBody>
                    <a:bodyPr/>
                    <a:lstStyle/>
                    <a:p>
                      <a:pPr marL="67945" marR="504825">
                        <a:lnSpc>
                          <a:spcPct val="102200"/>
                        </a:lnSpc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32.</a:t>
                      </a:r>
                      <a:r>
                        <a:rPr sz="900" spc="-5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Passengers</a:t>
                      </a:r>
                      <a:r>
                        <a:rPr sz="900" spc="-3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5" dirty="0">
                          <a:latin typeface="Arial Narrow"/>
                          <a:cs typeface="Arial Narrow"/>
                        </a:rPr>
                        <a:t>Nos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900" dirty="0">
                          <a:latin typeface="Arial Narrow"/>
                          <a:cs typeface="Arial Narrow"/>
                        </a:rPr>
                        <a:t>1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698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5"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5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5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33.</a:t>
                      </a:r>
                      <a:r>
                        <a:rPr sz="900" spc="-5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Rated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passengers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(person)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900" dirty="0">
                          <a:latin typeface="Arial Narrow"/>
                          <a:cs typeface="Arial Narrow"/>
                        </a:rPr>
                        <a:t>—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685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pPr marL="67945" marR="622300">
                        <a:lnSpc>
                          <a:spcPct val="102200"/>
                        </a:lnSpc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34.</a:t>
                      </a:r>
                      <a:r>
                        <a:rPr sz="900" spc="-5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(km/h)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 Maximum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design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 speed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900" spc="-25" dirty="0">
                          <a:latin typeface="Arial Narrow"/>
                          <a:cs typeface="Arial Narrow"/>
                        </a:rPr>
                        <a:t>40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698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86385">
                <a:tc>
                  <a:txBody>
                    <a:bodyPr/>
                    <a:lstStyle/>
                    <a:p>
                      <a:pPr marL="67945" marR="549910">
                        <a:lnSpc>
                          <a:spcPct val="102200"/>
                        </a:lnSpc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35.</a:t>
                      </a:r>
                      <a:r>
                        <a:rPr sz="900" spc="-60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Vehicle</a:t>
                      </a:r>
                      <a:r>
                        <a:rPr sz="900" spc="-3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manufacture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 date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9850" marR="468630">
                        <a:lnSpc>
                          <a:spcPct val="102200"/>
                        </a:lnSpc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202</a:t>
                      </a:r>
                      <a:r>
                        <a:rPr lang="pt-PT" sz="900" spc="-10" dirty="0">
                          <a:latin typeface="Arial Narrow"/>
                          <a:cs typeface="Arial Narrow"/>
                        </a:rPr>
                        <a:t>2</a:t>
                      </a:r>
                      <a:r>
                        <a:rPr sz="900" spc="-110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12</a:t>
                      </a:r>
                      <a:r>
                        <a:rPr sz="900" spc="-4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lang="pt-PT" sz="900" spc="-110" dirty="0">
                          <a:latin typeface="SimSun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8</a:t>
                      </a:r>
                      <a:r>
                        <a:rPr sz="900" spc="-3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8</a:t>
                      </a:r>
                      <a:r>
                        <a:rPr sz="900" spc="-15" baseline="30000" dirty="0">
                          <a:latin typeface="Arial Narrow"/>
                          <a:cs typeface="Arial Narrow"/>
                        </a:rPr>
                        <a:t>th</a:t>
                      </a:r>
                      <a:r>
                        <a:rPr lang="pt-PT" sz="900" spc="-15" baseline="23148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202</a:t>
                      </a:r>
                      <a:r>
                        <a:rPr lang="pt-PT" sz="900" spc="-10" dirty="0">
                          <a:latin typeface="Arial Narrow"/>
                          <a:cs typeface="Arial Narrow"/>
                        </a:rPr>
                        <a:t>2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975360">
                <a:tc gridSpan="4"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M086HWE80;2</a:t>
                      </a:r>
                      <a:r>
                        <a:rPr lang="pt-PT"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±3%</a:t>
                      </a:r>
                      <a:r>
                        <a:rPr sz="900" spc="-50" dirty="0">
                          <a:latin typeface="SimSun"/>
                          <a:cs typeface="SimSun"/>
                        </a:rPr>
                        <a:t>。</a:t>
                      </a:r>
                      <a:endParaRPr sz="900" dirty="0">
                        <a:latin typeface="SimSun"/>
                        <a:cs typeface="SimSun"/>
                      </a:endParaRPr>
                    </a:p>
                    <a:p>
                      <a:pPr marL="67945" marR="76200">
                        <a:lnSpc>
                          <a:spcPts val="1030"/>
                        </a:lnSpc>
                      </a:pPr>
                      <a:r>
                        <a:rPr sz="900" dirty="0">
                          <a:latin typeface="Arial Narrow"/>
                          <a:cs typeface="Arial Narrow"/>
                        </a:rPr>
                        <a:t>Remarks: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1.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The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order</a:t>
                      </a:r>
                      <a:r>
                        <a:rPr sz="900" spc="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number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is: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M086HWE80; 2.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This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table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is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5" dirty="0">
                          <a:latin typeface="Arial Narrow"/>
                          <a:cs typeface="Arial Narrow"/>
                        </a:rPr>
                        <a:t>the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 overall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parameters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of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the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basic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configuration.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Due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to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the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difference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5" dirty="0">
                          <a:latin typeface="Arial Narrow"/>
                          <a:cs typeface="Arial Narrow"/>
                        </a:rPr>
                        <a:t>in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 configuration,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the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external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dimensions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and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total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mass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will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vary,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and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5" dirty="0">
                          <a:latin typeface="Arial Narrow"/>
                          <a:cs typeface="Arial Narrow"/>
                        </a:rPr>
                        <a:t>the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 variation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tolerance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is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not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more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than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±3%.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525270">
                <a:tc gridSpan="8"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dirty="0">
                          <a:latin typeface="Arial Narrow" panose="020B0606020202030204" pitchFamily="34" charset="0"/>
                          <a:cs typeface="Arial Narrow"/>
                        </a:rPr>
                        <a:t>Vehicle</a:t>
                      </a:r>
                      <a:r>
                        <a:rPr sz="900" spc="-35" dirty="0">
                          <a:latin typeface="Arial Narrow" panose="020B0606020202030204" pitchFamily="34" charset="0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 panose="020B0606020202030204" pitchFamily="34" charset="0"/>
                          <a:cs typeface="Arial Narrow"/>
                        </a:rPr>
                        <a:t>manufacturer</a:t>
                      </a:r>
                      <a:r>
                        <a:rPr sz="900" spc="-15" dirty="0">
                          <a:latin typeface="Arial Narrow" panose="020B0606020202030204" pitchFamily="34" charset="0"/>
                          <a:cs typeface="Arial Narrow"/>
                        </a:rPr>
                        <a:t> </a:t>
                      </a:r>
                      <a:r>
                        <a:rPr sz="900" spc="-10" dirty="0">
                          <a:latin typeface="Arial Narrow" panose="020B0606020202030204" pitchFamily="34" charset="0"/>
                          <a:cs typeface="Arial Narrow"/>
                        </a:rPr>
                        <a:t>information</a:t>
                      </a:r>
                      <a:r>
                        <a:rPr sz="900" spc="-10" dirty="0">
                          <a:latin typeface="Arial Narrow" panose="020B0606020202030204" pitchFamily="34" charset="0"/>
                          <a:cs typeface="SimSun"/>
                        </a:rPr>
                        <a:t>：</a:t>
                      </a:r>
                      <a:endParaRPr sz="900" dirty="0">
                        <a:latin typeface="Arial Narrow" panose="020B0606020202030204" pitchFamily="34" charset="0"/>
                        <a:cs typeface="SimSun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900" spc="-10" dirty="0">
                          <a:latin typeface="Arial Narrow" panose="020B0606020202030204" pitchFamily="34" charset="0"/>
                          <a:cs typeface="Arial Narrow"/>
                        </a:rPr>
                        <a:t>Q/1300LGJ004-</a:t>
                      </a:r>
                      <a:r>
                        <a:rPr sz="900" dirty="0">
                          <a:latin typeface="Arial Narrow" panose="020B0606020202030204" pitchFamily="34" charset="0"/>
                          <a:cs typeface="Arial Narrow"/>
                        </a:rPr>
                        <a:t>2018</a:t>
                      </a:r>
                      <a:r>
                        <a:rPr sz="900" spc="100" dirty="0">
                          <a:latin typeface="Arial Narrow" panose="020B0606020202030204" pitchFamily="34" charset="0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 panose="020B0606020202030204" pitchFamily="34" charset="0"/>
                          <a:cs typeface="Arial Narrow"/>
                        </a:rPr>
                        <a:t>This</a:t>
                      </a:r>
                      <a:r>
                        <a:rPr sz="900" spc="-5" dirty="0">
                          <a:latin typeface="Arial Narrow" panose="020B0606020202030204" pitchFamily="34" charset="0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 panose="020B0606020202030204" pitchFamily="34" charset="0"/>
                          <a:cs typeface="Arial Narrow"/>
                        </a:rPr>
                        <a:t>product has been</a:t>
                      </a:r>
                      <a:r>
                        <a:rPr sz="900" spc="-10" dirty="0">
                          <a:latin typeface="Arial Narrow" panose="020B0606020202030204" pitchFamily="34" charset="0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 panose="020B0606020202030204" pitchFamily="34" charset="0"/>
                          <a:cs typeface="Arial Narrow"/>
                        </a:rPr>
                        <a:t>inspected and</a:t>
                      </a:r>
                      <a:r>
                        <a:rPr sz="900" spc="5" dirty="0">
                          <a:latin typeface="Arial Narrow" panose="020B0606020202030204" pitchFamily="34" charset="0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 panose="020B0606020202030204" pitchFamily="34" charset="0"/>
                          <a:cs typeface="Arial Narrow"/>
                        </a:rPr>
                        <a:t>complies with the</a:t>
                      </a:r>
                      <a:r>
                        <a:rPr sz="900" spc="-10" dirty="0">
                          <a:latin typeface="Arial Narrow" panose="020B0606020202030204" pitchFamily="34" charset="0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 panose="020B0606020202030204" pitchFamily="34" charset="0"/>
                          <a:cs typeface="Arial Narrow"/>
                        </a:rPr>
                        <a:t>requirements of </a:t>
                      </a:r>
                      <a:r>
                        <a:rPr sz="900" spc="-10" dirty="0">
                          <a:latin typeface="Arial Narrow" panose="020B0606020202030204" pitchFamily="34" charset="0"/>
                          <a:cs typeface="Arial Narrow"/>
                        </a:rPr>
                        <a:t>"Q/1300LGJ004-</a:t>
                      </a:r>
                      <a:r>
                        <a:rPr sz="900" dirty="0">
                          <a:latin typeface="Arial Narrow" panose="020B0606020202030204" pitchFamily="34" charset="0"/>
                          <a:cs typeface="Arial Narrow"/>
                        </a:rPr>
                        <a:t>2018</a:t>
                      </a:r>
                      <a:r>
                        <a:rPr sz="900" spc="-10" dirty="0">
                          <a:latin typeface="Arial Narrow" panose="020B0606020202030204" pitchFamily="34" charset="0"/>
                          <a:cs typeface="Arial Narrow"/>
                        </a:rPr>
                        <a:t> Non-</a:t>
                      </a:r>
                      <a:r>
                        <a:rPr sz="900" dirty="0">
                          <a:latin typeface="Arial Narrow" panose="020B0606020202030204" pitchFamily="34" charset="0"/>
                          <a:cs typeface="Arial Narrow"/>
                        </a:rPr>
                        <a:t>Highway Dump</a:t>
                      </a:r>
                      <a:r>
                        <a:rPr sz="900" spc="-15" dirty="0">
                          <a:latin typeface="Arial Narrow" panose="020B0606020202030204" pitchFamily="34" charset="0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 panose="020B0606020202030204" pitchFamily="34" charset="0"/>
                          <a:cs typeface="Arial Narrow"/>
                        </a:rPr>
                        <a:t>Truck" and</a:t>
                      </a:r>
                      <a:r>
                        <a:rPr sz="900" spc="-10" dirty="0">
                          <a:latin typeface="Arial Narrow" panose="020B0606020202030204" pitchFamily="34" charset="0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 panose="020B0606020202030204" pitchFamily="34" charset="0"/>
                          <a:cs typeface="Arial Narrow"/>
                        </a:rPr>
                        <a:t>is approved</a:t>
                      </a:r>
                      <a:r>
                        <a:rPr sz="900" spc="-10" dirty="0">
                          <a:latin typeface="Arial Narrow" panose="020B0606020202030204" pitchFamily="34" charset="0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 panose="020B0606020202030204" pitchFamily="34" charset="0"/>
                          <a:cs typeface="Arial Narrow"/>
                        </a:rPr>
                        <a:t>to</a:t>
                      </a:r>
                      <a:r>
                        <a:rPr sz="900" spc="10" dirty="0">
                          <a:latin typeface="Arial Narrow" panose="020B0606020202030204" pitchFamily="34" charset="0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 panose="020B0606020202030204" pitchFamily="34" charset="0"/>
                          <a:cs typeface="Arial Narrow"/>
                        </a:rPr>
                        <a:t>leave</a:t>
                      </a:r>
                      <a:r>
                        <a:rPr sz="900" spc="-10" dirty="0">
                          <a:latin typeface="Arial Narrow" panose="020B0606020202030204" pitchFamily="34" charset="0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 panose="020B0606020202030204" pitchFamily="34" charset="0"/>
                          <a:cs typeface="Arial Narrow"/>
                        </a:rPr>
                        <a:t>the</a:t>
                      </a:r>
                      <a:r>
                        <a:rPr sz="900" spc="-10" dirty="0">
                          <a:latin typeface="Arial Narrow" panose="020B0606020202030204" pitchFamily="34" charset="0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 panose="020B0606020202030204" pitchFamily="34" charset="0"/>
                          <a:cs typeface="Arial Narrow"/>
                        </a:rPr>
                        <a:t>factory.</a:t>
                      </a:r>
                      <a:r>
                        <a:rPr sz="900" spc="-10" dirty="0">
                          <a:latin typeface="Arial Narrow" panose="020B0606020202030204" pitchFamily="34" charset="0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 panose="020B0606020202030204" pitchFamily="34" charset="0"/>
                          <a:cs typeface="Arial Narrow"/>
                        </a:rPr>
                        <a:t>It </a:t>
                      </a:r>
                      <a:r>
                        <a:rPr sz="900" spc="-25" dirty="0">
                          <a:latin typeface="Arial Narrow" panose="020B0606020202030204" pitchFamily="34" charset="0"/>
                          <a:cs typeface="Arial Narrow"/>
                        </a:rPr>
                        <a:t>is</a:t>
                      </a:r>
                      <a:r>
                        <a:rPr sz="900" dirty="0">
                          <a:latin typeface="Arial Narrow" panose="020B0606020202030204" pitchFamily="34" charset="0"/>
                          <a:cs typeface="Arial Narrow"/>
                        </a:rPr>
                        <a:t> hereby</a:t>
                      </a:r>
                      <a:r>
                        <a:rPr sz="900" spc="-30" dirty="0">
                          <a:latin typeface="Arial Narrow" panose="020B0606020202030204" pitchFamily="34" charset="0"/>
                          <a:cs typeface="Arial Narrow"/>
                        </a:rPr>
                        <a:t> </a:t>
                      </a:r>
                      <a:r>
                        <a:rPr sz="900" spc="-10" dirty="0">
                          <a:latin typeface="Arial Narrow" panose="020B0606020202030204" pitchFamily="34" charset="0"/>
                          <a:cs typeface="Arial Narrow"/>
                        </a:rPr>
                        <a:t>certified.</a:t>
                      </a:r>
                      <a:endParaRPr sz="900" dirty="0">
                        <a:latin typeface="Arial Narrow" panose="020B0606020202030204" pitchFamily="34" charset="0"/>
                        <a:cs typeface="Arial Narrow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900" spc="-10" dirty="0">
                          <a:latin typeface="Arial Narrow" panose="020B0606020202030204" pitchFamily="34" charset="0"/>
                          <a:cs typeface="Arial Narrow"/>
                        </a:rPr>
                        <a:t>Manufacturer</a:t>
                      </a:r>
                      <a:r>
                        <a:rPr sz="900" spc="-10" dirty="0">
                          <a:latin typeface="Arial Narrow" panose="020B0606020202030204" pitchFamily="34" charset="0"/>
                          <a:cs typeface="SimSun"/>
                        </a:rPr>
                        <a:t>：</a:t>
                      </a:r>
                      <a:r>
                        <a:rPr lang="pt-PT" sz="900" spc="-10" dirty="0">
                          <a:latin typeface="Arial Narrow" panose="020B0606020202030204" pitchFamily="34" charset="0"/>
                          <a:cs typeface="SimSun"/>
                        </a:rPr>
                        <a:t>Commaquinas </a:t>
                      </a:r>
                      <a:r>
                        <a:rPr lang="pt-PT" sz="900" spc="-10" dirty="0" err="1">
                          <a:latin typeface="Arial Narrow" panose="020B0606020202030204" pitchFamily="34" charset="0"/>
                          <a:cs typeface="SimSun"/>
                        </a:rPr>
                        <a:t>España</a:t>
                      </a:r>
                      <a:r>
                        <a:rPr lang="pt-PT" sz="900" spc="-10" dirty="0">
                          <a:latin typeface="Arial Narrow" panose="020B0606020202030204" pitchFamily="34" charset="0"/>
                          <a:cs typeface="SimSun"/>
                        </a:rPr>
                        <a:t> SA</a:t>
                      </a:r>
                      <a:endParaRPr sz="1250" dirty="0">
                        <a:latin typeface="Arial Narrow" panose="020B0606020202030204" pitchFamily="34" charset="0"/>
                        <a:cs typeface="Times New Roman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</a:pPr>
                      <a:r>
                        <a:rPr sz="900" spc="-10" dirty="0">
                          <a:latin typeface="Arial Narrow" panose="020B0606020202030204" pitchFamily="34" charset="0"/>
                          <a:cs typeface="Arial Narrow"/>
                        </a:rPr>
                        <a:t>ADD</a:t>
                      </a:r>
                      <a:r>
                        <a:rPr sz="900" spc="-20" dirty="0">
                          <a:latin typeface="Arial Narrow" panose="020B0606020202030204" pitchFamily="34" charset="0"/>
                          <a:cs typeface="SimSun"/>
                        </a:rPr>
                        <a:t>： </a:t>
                      </a:r>
                      <a:r>
                        <a:rPr sz="900" dirty="0">
                          <a:latin typeface="Arial Narrow" panose="020B0606020202030204" pitchFamily="34" charset="0"/>
                          <a:cs typeface="Arial Narrow"/>
                        </a:rPr>
                        <a:t>Technical</a:t>
                      </a:r>
                      <a:r>
                        <a:rPr sz="900" spc="-15" dirty="0">
                          <a:latin typeface="Arial Narrow" panose="020B0606020202030204" pitchFamily="34" charset="0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 panose="020B0606020202030204" pitchFamily="34" charset="0"/>
                          <a:cs typeface="Arial Narrow"/>
                        </a:rPr>
                        <a:t>Development</a:t>
                      </a:r>
                      <a:r>
                        <a:rPr sz="900" spc="-5" dirty="0">
                          <a:latin typeface="Arial Narrow" panose="020B0606020202030204" pitchFamily="34" charset="0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 panose="020B0606020202030204" pitchFamily="34" charset="0"/>
                          <a:cs typeface="Arial Narrow"/>
                        </a:rPr>
                        <a:t>Zone,</a:t>
                      </a:r>
                      <a:r>
                        <a:rPr sz="900" spc="-5" dirty="0">
                          <a:latin typeface="Arial Narrow" panose="020B0606020202030204" pitchFamily="34" charset="0"/>
                          <a:cs typeface="Arial Narrow"/>
                        </a:rPr>
                        <a:t> </a:t>
                      </a:r>
                      <a:endParaRPr lang="pt-PT" sz="900" spc="-5" dirty="0">
                        <a:latin typeface="Arial Narrow" panose="020B0606020202030204" pitchFamily="34" charset="0"/>
                        <a:cs typeface="Arial Narrow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</a:pPr>
                      <a:endParaRPr sz="1250" dirty="0">
                        <a:latin typeface="Times New Roman"/>
                        <a:cs typeface="Times New Roman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Others</a:t>
                      </a:r>
                      <a:r>
                        <a:rPr sz="900" spc="-10" dirty="0">
                          <a:latin typeface="SimSun"/>
                          <a:cs typeface="SimSun"/>
                        </a:rPr>
                        <a:t>：</a:t>
                      </a:r>
                      <a:endParaRPr sz="900" dirty="0">
                        <a:latin typeface="SimSun"/>
                        <a:cs typeface="SimSun"/>
                      </a:endParaRPr>
                    </a:p>
                  </a:txBody>
                  <a:tcPr marL="0" marR="0" marT="438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8675" y="0"/>
            <a:ext cx="6901815" cy="422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197735" algn="l"/>
                <a:tab pos="6888480" algn="l"/>
              </a:tabLst>
            </a:pPr>
            <a:r>
              <a:rPr sz="26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Product</a:t>
            </a:r>
            <a:r>
              <a:rPr sz="2600" u="sng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Certificate</a:t>
            </a:r>
            <a:r>
              <a:rPr sz="26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endParaRPr sz="2600">
              <a:latin typeface="Times New Roman"/>
              <a:cs typeface="Times New Roman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416927"/>
              </p:ext>
            </p:extLst>
          </p:nvPr>
        </p:nvGraphicFramePr>
        <p:xfrm>
          <a:off x="288035" y="562355"/>
          <a:ext cx="7017381" cy="95376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88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6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34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19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500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152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8927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7660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72415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1.</a:t>
                      </a:r>
                      <a:r>
                        <a:rPr sz="900" spc="-40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Certificate</a:t>
                      </a:r>
                      <a:r>
                        <a:rPr sz="900" spc="-25" dirty="0">
                          <a:latin typeface="Arial Narrow"/>
                          <a:cs typeface="Arial Narrow"/>
                        </a:rPr>
                        <a:t> No.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lang="pt-PT" sz="900" spc="-10" dirty="0">
                          <a:latin typeface="Arial Narrow"/>
                          <a:cs typeface="Arial Narrow"/>
                        </a:rPr>
                        <a:t>COM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86086752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2.</a:t>
                      </a:r>
                      <a:r>
                        <a:rPr sz="900" spc="-50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Issue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date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202</a:t>
                      </a:r>
                      <a:r>
                        <a:rPr lang="pt-PT" sz="900" spc="-10" dirty="0">
                          <a:latin typeface="Arial Narrow"/>
                          <a:cs typeface="Arial Narrow"/>
                        </a:rPr>
                        <a:t>2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12</a:t>
                      </a:r>
                      <a:r>
                        <a:rPr sz="900" spc="-4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lang="pt-PT" sz="900" spc="-110" dirty="0">
                          <a:latin typeface="SimSun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8</a:t>
                      </a:r>
                      <a:r>
                        <a:rPr sz="900" spc="-3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/8</a:t>
                      </a:r>
                      <a:r>
                        <a:rPr sz="900" spc="-15" baseline="23148" dirty="0">
                          <a:latin typeface="Arial Narrow"/>
                          <a:cs typeface="Arial Narrow"/>
                        </a:rPr>
                        <a:t>th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,</a:t>
                      </a:r>
                      <a:r>
                        <a:rPr lang="pt-PT"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202</a:t>
                      </a:r>
                      <a:r>
                        <a:rPr lang="pt-PT" sz="900" spc="-10" dirty="0">
                          <a:latin typeface="Arial Narrow"/>
                          <a:cs typeface="Arial Narrow"/>
                        </a:rPr>
                        <a:t>2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pPr marL="67945" marR="619760">
                        <a:lnSpc>
                          <a:spcPct val="102200"/>
                        </a:lnSpc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3</a:t>
                      </a:r>
                      <a:r>
                        <a:rPr lang="pt-PT" sz="900" spc="-10" dirty="0">
                          <a:latin typeface="Arial Narrow"/>
                          <a:cs typeface="Arial Narrow"/>
                        </a:rPr>
                        <a:t>.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Manufacturer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7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lang="pt-PT" sz="900" dirty="0">
                          <a:latin typeface="Arial Narrow"/>
                          <a:cs typeface="Arial Narrow"/>
                        </a:rPr>
                        <a:t>Commaquinas </a:t>
                      </a:r>
                      <a:r>
                        <a:rPr lang="pt-PT" sz="900" dirty="0" err="1">
                          <a:latin typeface="Arial Narrow"/>
                          <a:cs typeface="Arial Narrow"/>
                        </a:rPr>
                        <a:t>España</a:t>
                      </a:r>
                      <a:r>
                        <a:rPr lang="pt-PT" sz="900" dirty="0">
                          <a:latin typeface="Arial Narrow"/>
                          <a:cs typeface="Arial Narrow"/>
                        </a:rPr>
                        <a:t> SA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85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6385">
                <a:tc>
                  <a:txBody>
                    <a:bodyPr/>
                    <a:lstStyle/>
                    <a:p>
                      <a:pPr marL="67945" marR="593725">
                        <a:lnSpc>
                          <a:spcPct val="102200"/>
                        </a:lnSpc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4.</a:t>
                      </a:r>
                      <a:r>
                        <a:rPr sz="900" spc="-5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MAKE/Name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lang="pt-PT" sz="900" spc="-20" dirty="0">
                          <a:latin typeface="Arial Narrow"/>
                          <a:cs typeface="Arial Narrow"/>
                        </a:rPr>
                        <a:t>Commaquinas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98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4"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900" dirty="0">
                          <a:latin typeface="Arial Narrow"/>
                          <a:cs typeface="Arial Narrow"/>
                        </a:rPr>
                        <a:t>/Mining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Truck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lang="pt-PT" sz="900" spc="-10" dirty="0">
                          <a:latin typeface="Arial Narrow"/>
                          <a:cs typeface="Arial Narrow"/>
                        </a:rPr>
                        <a:t>COM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86H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98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pPr marL="67945" marR="1024255">
                        <a:lnSpc>
                          <a:spcPct val="102200"/>
                        </a:lnSpc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5</a:t>
                      </a:r>
                      <a:r>
                        <a:rPr sz="900" spc="-50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Vehicle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Model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lang="pt-PT" sz="900" spc="-10" dirty="0">
                          <a:latin typeface="Arial Narrow"/>
                          <a:cs typeface="Arial Narrow"/>
                        </a:rPr>
                        <a:t>COM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86H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98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 marR="540385">
                        <a:lnSpc>
                          <a:spcPct val="102200"/>
                        </a:lnSpc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6.</a:t>
                      </a:r>
                      <a:r>
                        <a:rPr sz="900" spc="-5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VIN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5" dirty="0">
                          <a:latin typeface="Arial Narrow"/>
                          <a:cs typeface="Arial Narrow"/>
                        </a:rPr>
                        <a:t>No.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900" spc="-10" dirty="0">
                          <a:latin typeface="SimSun"/>
                          <a:cs typeface="SimSun"/>
                        </a:rPr>
                        <a:t>LWJMT860CL0786752</a:t>
                      </a:r>
                      <a:endParaRPr sz="900" dirty="0">
                        <a:latin typeface="SimSun"/>
                        <a:cs typeface="SimSun"/>
                      </a:endParaRPr>
                    </a:p>
                  </a:txBody>
                  <a:tcPr marL="0" marR="0" marT="685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7.Colour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7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/Yellow/Black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pPr marL="67945" marR="699770">
                        <a:lnSpc>
                          <a:spcPct val="102200"/>
                        </a:lnSpc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8.</a:t>
                      </a:r>
                      <a:r>
                        <a:rPr sz="900" spc="-70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spc="-25" dirty="0">
                          <a:latin typeface="Arial Narrow"/>
                          <a:cs typeface="Arial Narrow"/>
                        </a:rPr>
                        <a:t>ID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 Chassis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5" dirty="0">
                          <a:latin typeface="Arial Narrow"/>
                          <a:cs typeface="Arial Narrow"/>
                        </a:rPr>
                        <a:t>No.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lang="pt-PT" sz="900" dirty="0">
                          <a:latin typeface="Arial Narrow"/>
                          <a:cs typeface="Arial Narrow"/>
                        </a:rPr>
                        <a:t>LWJMT860CL0786752</a:t>
                      </a:r>
                    </a:p>
                  </a:txBody>
                  <a:tcPr marL="0" marR="0" marT="685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900" dirty="0">
                          <a:latin typeface="Arial Narrow"/>
                          <a:cs typeface="Arial Narrow"/>
                        </a:rPr>
                        <a:t>—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685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2415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9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Chassis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5" dirty="0">
                          <a:latin typeface="Arial Narrow"/>
                          <a:cs typeface="Arial Narrow"/>
                        </a:rPr>
                        <a:t>No.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900" dirty="0">
                          <a:latin typeface="Arial Narrow"/>
                          <a:cs typeface="Arial Narrow"/>
                        </a:rPr>
                        <a:t>—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635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10.</a:t>
                      </a:r>
                      <a:r>
                        <a:rPr sz="900" spc="-40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Engine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Model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WD12G420E211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635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2415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11.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Engine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5" dirty="0">
                          <a:latin typeface="Arial Narrow"/>
                          <a:cs typeface="Arial Narrow"/>
                        </a:rPr>
                        <a:t>No.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7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spc="-10" dirty="0">
                          <a:latin typeface="SimSun"/>
                          <a:cs typeface="SimSun"/>
                        </a:rPr>
                        <a:t>1120K001109</a:t>
                      </a:r>
                      <a:endParaRPr sz="900">
                        <a:latin typeface="SimSun"/>
                        <a:cs typeface="SimSun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6385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12.</a:t>
                      </a:r>
                      <a:r>
                        <a:rPr sz="900" spc="-50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Fuel</a:t>
                      </a:r>
                      <a:r>
                        <a:rPr sz="900" spc="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type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98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900" spc="-75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Diesel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98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 marR="669925">
                        <a:lnSpc>
                          <a:spcPct val="102200"/>
                        </a:lnSpc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13.(ml/kw)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Displacement/Power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r>
                        <a:rPr sz="1000" spc="-10" dirty="0">
                          <a:latin typeface="Arial Narrow"/>
                          <a:cs typeface="Arial Narrow"/>
                        </a:rPr>
                        <a:t>11596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5841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r>
                        <a:rPr sz="1000" spc="-25" dirty="0">
                          <a:latin typeface="Arial Narrow"/>
                          <a:cs typeface="Arial Narrow"/>
                        </a:rPr>
                        <a:t>309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5841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2415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14.</a:t>
                      </a:r>
                      <a:r>
                        <a:rPr sz="900" spc="-45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Emission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7">
                  <a:txBody>
                    <a:bodyPr/>
                    <a:lstStyle/>
                    <a:p>
                      <a:pPr marL="9588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dirty="0">
                          <a:latin typeface="Arial Narrow"/>
                          <a:cs typeface="Arial Narrow"/>
                        </a:rPr>
                        <a:t>GB 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20891-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2007/ Euro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5" dirty="0">
                          <a:latin typeface="Arial Narrow"/>
                          <a:cs typeface="Arial Narrow"/>
                        </a:rPr>
                        <a:t>I</a:t>
                      </a:r>
                      <a:r>
                        <a:rPr lang="pt-PT" sz="900" spc="-25" dirty="0">
                          <a:latin typeface="Arial Narrow"/>
                          <a:cs typeface="Arial Narrow"/>
                        </a:rPr>
                        <a:t>I</a:t>
                      </a:r>
                      <a:r>
                        <a:rPr sz="900" spc="-25" dirty="0">
                          <a:latin typeface="Arial Narrow"/>
                          <a:cs typeface="Arial Narrow"/>
                        </a:rPr>
                        <a:t>I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0825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15.</a:t>
                      </a:r>
                      <a:r>
                        <a:rPr sz="900" spc="-75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Fuel</a:t>
                      </a:r>
                      <a:r>
                        <a:rPr sz="900" spc="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consumption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514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7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200" dirty="0">
                          <a:latin typeface="Arial Narrow"/>
                          <a:cs typeface="Arial Narrow"/>
                        </a:rPr>
                        <a:t>-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T="241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2729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16.(mm)Size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533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900" spc="-20" dirty="0">
                          <a:latin typeface="Arial Narrow"/>
                          <a:cs typeface="Arial Narrow"/>
                        </a:rPr>
                        <a:t>9000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533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900" spc="-20" dirty="0">
                          <a:latin typeface="Arial Narrow"/>
                          <a:cs typeface="Arial Narrow"/>
                        </a:rPr>
                        <a:t>3550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533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900" spc="-20" dirty="0">
                          <a:latin typeface="Arial Narrow"/>
                          <a:cs typeface="Arial Narrow"/>
                        </a:rPr>
                        <a:t>4000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533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17.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(mm)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533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900" spc="-20" dirty="0">
                          <a:latin typeface="Arial Narrow"/>
                          <a:cs typeface="Arial Narrow"/>
                        </a:rPr>
                        <a:t>6200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533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900" spc="-20" dirty="0">
                          <a:latin typeface="Arial Narrow"/>
                          <a:cs typeface="Arial Narrow"/>
                        </a:rPr>
                        <a:t>3300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533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900" spc="-20" dirty="0">
                          <a:latin typeface="Arial Narrow"/>
                          <a:cs typeface="Arial Narrow"/>
                        </a:rPr>
                        <a:t>1800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533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pPr marL="67945" marR="619125">
                        <a:lnSpc>
                          <a:spcPct val="102200"/>
                        </a:lnSpc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18.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 Leaf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spring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5" dirty="0">
                          <a:latin typeface="Arial Narrow"/>
                          <a:cs typeface="Arial Narrow"/>
                        </a:rPr>
                        <a:t>Nos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900" dirty="0">
                          <a:latin typeface="Arial Narrow"/>
                          <a:cs typeface="Arial Narrow"/>
                        </a:rPr>
                        <a:t>—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698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19</a:t>
                      </a:r>
                      <a:r>
                        <a:rPr lang="pt-PT" sz="900" spc="-10" dirty="0">
                          <a:latin typeface="Arial Narrow"/>
                          <a:cs typeface="Arial Narrow"/>
                        </a:rPr>
                        <a:t>.</a:t>
                      </a:r>
                      <a:r>
                        <a:rPr sz="900" spc="-10" dirty="0" err="1">
                          <a:latin typeface="Arial Narrow"/>
                          <a:cs typeface="Arial Narrow"/>
                        </a:rPr>
                        <a:t>Tyre</a:t>
                      </a:r>
                      <a:r>
                        <a:rPr lang="pt-PT"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Nos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85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900" spc="-25" dirty="0">
                          <a:latin typeface="Arial Narrow"/>
                          <a:cs typeface="Arial Narrow"/>
                        </a:rPr>
                        <a:t>10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698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20.</a:t>
                      </a:r>
                      <a:r>
                        <a:rPr sz="900" spc="-45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Tyre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type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349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7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14.00R25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349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6385">
                <a:tc>
                  <a:txBody>
                    <a:bodyPr/>
                    <a:lstStyle/>
                    <a:p>
                      <a:pPr marL="67945" marR="718185">
                        <a:lnSpc>
                          <a:spcPct val="102200"/>
                        </a:lnSpc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21.)(mm)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 Wheel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track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(F/R)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900" dirty="0">
                          <a:latin typeface="Arial Narrow"/>
                          <a:cs typeface="Arial Narrow"/>
                        </a:rPr>
                        <a:t>2792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5" dirty="0">
                          <a:latin typeface="Arial Narrow"/>
                          <a:cs typeface="Arial Narrow"/>
                        </a:rPr>
                        <a:t>(F)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698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4"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900" dirty="0">
                          <a:latin typeface="Arial Narrow"/>
                          <a:cs typeface="Arial Narrow"/>
                        </a:rPr>
                        <a:t>2526</a:t>
                      </a:r>
                      <a:r>
                        <a:rPr sz="900" spc="-3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5" dirty="0">
                          <a:latin typeface="Arial Narrow"/>
                          <a:cs typeface="Arial Narrow"/>
                        </a:rPr>
                        <a:t>(R)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698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2415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22.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(mm)Wheel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base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7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3800/1500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72415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23.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(kg)Axle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load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7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dirty="0">
                          <a:latin typeface="Arial Narrow"/>
                          <a:cs typeface="Arial Narrow"/>
                        </a:rPr>
                        <a:t>—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72415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24.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Axle </a:t>
                      </a:r>
                      <a:r>
                        <a:rPr sz="900" spc="-25" dirty="0">
                          <a:latin typeface="Arial Narrow"/>
                          <a:cs typeface="Arial Narrow"/>
                        </a:rPr>
                        <a:t>Nos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dirty="0">
                          <a:latin typeface="Arial Narrow"/>
                          <a:cs typeface="Arial Narrow"/>
                        </a:rPr>
                        <a:t>3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25.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Steering 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type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dirty="0">
                          <a:latin typeface="Arial Narrow"/>
                          <a:cs typeface="Arial Narrow"/>
                        </a:rPr>
                        <a:t>Steering</a:t>
                      </a:r>
                      <a:r>
                        <a:rPr sz="900" spc="-3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wheel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72415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26.(kg)G.V.W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71120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86400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641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27.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(kg)Curb</a:t>
                      </a:r>
                      <a:r>
                        <a:rPr sz="900" spc="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mass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31400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641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86385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28.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(kg</a:t>
                      </a:r>
                      <a:r>
                        <a:rPr sz="900" spc="5" dirty="0">
                          <a:latin typeface="Arial Narrow"/>
                          <a:cs typeface="Arial Narrow"/>
                        </a:rPr>
                        <a:t>) 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Payload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85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900" dirty="0">
                          <a:latin typeface="Arial Narrow"/>
                          <a:cs typeface="Arial Narrow"/>
                        </a:rPr>
                        <a:t>—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698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 marR="489584">
                        <a:lnSpc>
                          <a:spcPts val="1120"/>
                        </a:lnSpc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29.</a:t>
                      </a:r>
                      <a:r>
                        <a:rPr sz="900" spc="200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Load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quality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utilization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factor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900" dirty="0">
                          <a:latin typeface="Arial Narrow"/>
                          <a:cs typeface="Arial Narrow"/>
                        </a:rPr>
                        <a:t>—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698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438784">
                <a:tc>
                  <a:txBody>
                    <a:bodyPr/>
                    <a:lstStyle/>
                    <a:p>
                      <a:pPr marL="67945" marR="636270">
                        <a:lnSpc>
                          <a:spcPct val="103299"/>
                        </a:lnSpc>
                        <a:spcBef>
                          <a:spcPts val="585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30.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(kg)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 Towing</a:t>
                      </a:r>
                      <a:r>
                        <a:rPr sz="900" spc="-2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weight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742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</a:pPr>
                      <a:r>
                        <a:rPr sz="900" dirty="0">
                          <a:latin typeface="Arial Narrow"/>
                          <a:cs typeface="Arial Narrow"/>
                        </a:rPr>
                        <a:t>—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 marR="132080">
                        <a:lnSpc>
                          <a:spcPct val="99400"/>
                        </a:lnSpc>
                        <a:spcBef>
                          <a:spcPts val="115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31.</a:t>
                      </a:r>
                      <a:r>
                        <a:rPr sz="900" spc="-50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(kg)Maximum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allowable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total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mass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5" dirty="0">
                          <a:latin typeface="Arial Narrow"/>
                          <a:cs typeface="Arial Narrow"/>
                        </a:rPr>
                        <a:t>of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 semi-trailer</a:t>
                      </a:r>
                      <a:r>
                        <a:rPr sz="900" spc="-3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saddle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 (kg)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146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</a:pPr>
                      <a:r>
                        <a:rPr sz="900" dirty="0">
                          <a:latin typeface="Arial Narrow"/>
                          <a:cs typeface="Arial Narrow"/>
                        </a:rPr>
                        <a:t>—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86385">
                <a:tc>
                  <a:txBody>
                    <a:bodyPr/>
                    <a:lstStyle/>
                    <a:p>
                      <a:pPr marL="67945" marR="504825">
                        <a:lnSpc>
                          <a:spcPct val="102200"/>
                        </a:lnSpc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32.</a:t>
                      </a:r>
                      <a:r>
                        <a:rPr sz="900" spc="-5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Passengers</a:t>
                      </a:r>
                      <a:r>
                        <a:rPr sz="900" spc="-3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5" dirty="0">
                          <a:latin typeface="Arial Narrow"/>
                          <a:cs typeface="Arial Narrow"/>
                        </a:rPr>
                        <a:t>Nos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900" dirty="0">
                          <a:latin typeface="Arial Narrow"/>
                          <a:cs typeface="Arial Narrow"/>
                        </a:rPr>
                        <a:t>1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698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5"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5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5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33.</a:t>
                      </a:r>
                      <a:r>
                        <a:rPr sz="900" spc="-5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Rated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passengers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(person)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900" dirty="0">
                          <a:latin typeface="Arial Narrow"/>
                          <a:cs typeface="Arial Narrow"/>
                        </a:rPr>
                        <a:t>—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685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pPr marL="67945" marR="622300">
                        <a:lnSpc>
                          <a:spcPct val="102200"/>
                        </a:lnSpc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34.</a:t>
                      </a:r>
                      <a:r>
                        <a:rPr sz="900" spc="-5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(km/h)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 Maximum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design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 speed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900" spc="-25" dirty="0">
                          <a:latin typeface="Arial Narrow"/>
                          <a:cs typeface="Arial Narrow"/>
                        </a:rPr>
                        <a:t>40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698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86385">
                <a:tc>
                  <a:txBody>
                    <a:bodyPr/>
                    <a:lstStyle/>
                    <a:p>
                      <a:pPr marL="67945" marR="549910">
                        <a:lnSpc>
                          <a:spcPct val="102200"/>
                        </a:lnSpc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35.</a:t>
                      </a:r>
                      <a:r>
                        <a:rPr sz="900" spc="-60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Vehicle</a:t>
                      </a:r>
                      <a:r>
                        <a:rPr sz="900" spc="-3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manufacture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 date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9850" marR="468630">
                        <a:lnSpc>
                          <a:spcPct val="102200"/>
                        </a:lnSpc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202</a:t>
                      </a:r>
                      <a:r>
                        <a:rPr lang="pt-PT" sz="900" spc="-10" dirty="0">
                          <a:latin typeface="Arial Narrow"/>
                          <a:cs typeface="Arial Narrow"/>
                        </a:rPr>
                        <a:t>2</a:t>
                      </a:r>
                      <a:r>
                        <a:rPr sz="900" spc="-110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12</a:t>
                      </a:r>
                      <a:r>
                        <a:rPr sz="900" spc="-4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110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8</a:t>
                      </a:r>
                      <a:r>
                        <a:rPr sz="900" spc="-3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50" dirty="0">
                          <a:latin typeface="Arial Narrow"/>
                          <a:cs typeface="Arial Narrow"/>
                        </a:rPr>
                        <a:t>/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8</a:t>
                      </a:r>
                      <a:r>
                        <a:rPr sz="900" spc="-15" baseline="23148" dirty="0">
                          <a:latin typeface="Arial Narrow"/>
                          <a:cs typeface="Arial Narrow"/>
                        </a:rPr>
                        <a:t>th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,.202</a:t>
                      </a:r>
                      <a:r>
                        <a:rPr lang="pt-PT" sz="900" spc="-10" dirty="0">
                          <a:latin typeface="Arial Narrow"/>
                          <a:cs typeface="Arial Narrow"/>
                        </a:rPr>
                        <a:t>2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975360">
                <a:tc gridSpan="4"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900" spc="-5" dirty="0">
                          <a:latin typeface="SimSun"/>
                          <a:cs typeface="SimSun"/>
                        </a:rPr>
                        <a:t>：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1.</a:t>
                      </a:r>
                      <a:r>
                        <a:rPr sz="900" spc="-5" dirty="0">
                          <a:latin typeface="SimSun"/>
                          <a:cs typeface="SimSun"/>
                        </a:rPr>
                        <a:t>：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M086HWE80;2.</a:t>
                      </a:r>
                      <a:r>
                        <a:rPr sz="900" spc="-5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±3%</a:t>
                      </a:r>
                      <a:r>
                        <a:rPr sz="900" spc="-50" dirty="0">
                          <a:latin typeface="SimSun"/>
                          <a:cs typeface="SimSun"/>
                        </a:rPr>
                        <a:t>。</a:t>
                      </a:r>
                      <a:endParaRPr sz="900" dirty="0">
                        <a:latin typeface="SimSun"/>
                        <a:cs typeface="SimSun"/>
                      </a:endParaRPr>
                    </a:p>
                    <a:p>
                      <a:pPr marL="67945" marR="76200">
                        <a:lnSpc>
                          <a:spcPts val="1030"/>
                        </a:lnSpc>
                      </a:pPr>
                      <a:r>
                        <a:rPr sz="900" dirty="0">
                          <a:latin typeface="Arial Narrow"/>
                          <a:cs typeface="Arial Narrow"/>
                        </a:rPr>
                        <a:t>Remarks: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1.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The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order</a:t>
                      </a:r>
                      <a:r>
                        <a:rPr sz="900" spc="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number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is: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M086HWE80; 2.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This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table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is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5" dirty="0">
                          <a:latin typeface="Arial Narrow"/>
                          <a:cs typeface="Arial Narrow"/>
                        </a:rPr>
                        <a:t>the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 overall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parameters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of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the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basic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configuration.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Due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to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the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difference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5" dirty="0">
                          <a:latin typeface="Arial Narrow"/>
                          <a:cs typeface="Arial Narrow"/>
                        </a:rPr>
                        <a:t>in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 configuration,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the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external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dimensions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and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total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mass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will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vary,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and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5" dirty="0">
                          <a:latin typeface="Arial Narrow"/>
                          <a:cs typeface="Arial Narrow"/>
                        </a:rPr>
                        <a:t>the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 variation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tolerance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is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not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more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than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±3%.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525270">
                <a:tc gridSpan="8"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dirty="0">
                          <a:latin typeface="Arial Narrow" panose="020B0606020202030204" pitchFamily="34" charset="0"/>
                          <a:cs typeface="Arial Narrow"/>
                        </a:rPr>
                        <a:t>Vehicle</a:t>
                      </a:r>
                      <a:r>
                        <a:rPr sz="900" spc="-35" dirty="0">
                          <a:latin typeface="Arial Narrow" panose="020B0606020202030204" pitchFamily="34" charset="0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 panose="020B0606020202030204" pitchFamily="34" charset="0"/>
                          <a:cs typeface="Arial Narrow"/>
                        </a:rPr>
                        <a:t>manufacturer</a:t>
                      </a:r>
                      <a:r>
                        <a:rPr sz="900" spc="-15" dirty="0">
                          <a:latin typeface="Arial Narrow" panose="020B0606020202030204" pitchFamily="34" charset="0"/>
                          <a:cs typeface="Arial Narrow"/>
                        </a:rPr>
                        <a:t> </a:t>
                      </a:r>
                      <a:r>
                        <a:rPr sz="900" spc="-10" dirty="0">
                          <a:latin typeface="Arial Narrow" panose="020B0606020202030204" pitchFamily="34" charset="0"/>
                          <a:cs typeface="Arial Narrow"/>
                        </a:rPr>
                        <a:t>information</a:t>
                      </a:r>
                      <a:r>
                        <a:rPr sz="900" spc="-10" dirty="0">
                          <a:latin typeface="Arial Narrow" panose="020B0606020202030204" pitchFamily="34" charset="0"/>
                          <a:cs typeface="SimSun"/>
                        </a:rPr>
                        <a:t>：</a:t>
                      </a:r>
                      <a:endParaRPr sz="900" dirty="0">
                        <a:latin typeface="Arial Narrow" panose="020B0606020202030204" pitchFamily="34" charset="0"/>
                        <a:cs typeface="SimSun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900" spc="-10" dirty="0">
                          <a:latin typeface="Arial Narrow" panose="020B0606020202030204" pitchFamily="34" charset="0"/>
                          <a:cs typeface="Arial Narrow"/>
                        </a:rPr>
                        <a:t>Q/1300LGJ004-</a:t>
                      </a:r>
                      <a:r>
                        <a:rPr sz="900" dirty="0">
                          <a:latin typeface="Arial Narrow" panose="020B0606020202030204" pitchFamily="34" charset="0"/>
                          <a:cs typeface="Arial Narrow"/>
                        </a:rPr>
                        <a:t>2018</a:t>
                      </a:r>
                      <a:r>
                        <a:rPr sz="900" spc="100" dirty="0">
                          <a:latin typeface="Arial Narrow" panose="020B0606020202030204" pitchFamily="34" charset="0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 panose="020B0606020202030204" pitchFamily="34" charset="0"/>
                          <a:cs typeface="Arial Narrow"/>
                        </a:rPr>
                        <a:t>This</a:t>
                      </a:r>
                      <a:r>
                        <a:rPr sz="900" spc="-5" dirty="0">
                          <a:latin typeface="Arial Narrow" panose="020B0606020202030204" pitchFamily="34" charset="0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 panose="020B0606020202030204" pitchFamily="34" charset="0"/>
                          <a:cs typeface="Arial Narrow"/>
                        </a:rPr>
                        <a:t>product has been</a:t>
                      </a:r>
                      <a:r>
                        <a:rPr sz="900" spc="-10" dirty="0">
                          <a:latin typeface="Arial Narrow" panose="020B0606020202030204" pitchFamily="34" charset="0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 panose="020B0606020202030204" pitchFamily="34" charset="0"/>
                          <a:cs typeface="Arial Narrow"/>
                        </a:rPr>
                        <a:t>inspected and</a:t>
                      </a:r>
                      <a:r>
                        <a:rPr sz="900" spc="5" dirty="0">
                          <a:latin typeface="Arial Narrow" panose="020B0606020202030204" pitchFamily="34" charset="0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 panose="020B0606020202030204" pitchFamily="34" charset="0"/>
                          <a:cs typeface="Arial Narrow"/>
                        </a:rPr>
                        <a:t>complies with the</a:t>
                      </a:r>
                      <a:r>
                        <a:rPr sz="900" spc="-10" dirty="0">
                          <a:latin typeface="Arial Narrow" panose="020B0606020202030204" pitchFamily="34" charset="0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 panose="020B0606020202030204" pitchFamily="34" charset="0"/>
                          <a:cs typeface="Arial Narrow"/>
                        </a:rPr>
                        <a:t>requirements of </a:t>
                      </a:r>
                      <a:r>
                        <a:rPr sz="900" spc="-10" dirty="0">
                          <a:latin typeface="Arial Narrow" panose="020B0606020202030204" pitchFamily="34" charset="0"/>
                          <a:cs typeface="Arial Narrow"/>
                        </a:rPr>
                        <a:t>"Q/1300LGJ004-</a:t>
                      </a:r>
                      <a:r>
                        <a:rPr sz="900" dirty="0">
                          <a:latin typeface="Arial Narrow" panose="020B0606020202030204" pitchFamily="34" charset="0"/>
                          <a:cs typeface="Arial Narrow"/>
                        </a:rPr>
                        <a:t>2018</a:t>
                      </a:r>
                      <a:r>
                        <a:rPr sz="900" spc="-10" dirty="0">
                          <a:latin typeface="Arial Narrow" panose="020B0606020202030204" pitchFamily="34" charset="0"/>
                          <a:cs typeface="Arial Narrow"/>
                        </a:rPr>
                        <a:t> Non-</a:t>
                      </a:r>
                      <a:r>
                        <a:rPr sz="900" dirty="0">
                          <a:latin typeface="Arial Narrow" panose="020B0606020202030204" pitchFamily="34" charset="0"/>
                          <a:cs typeface="Arial Narrow"/>
                        </a:rPr>
                        <a:t>Highway Dump</a:t>
                      </a:r>
                      <a:r>
                        <a:rPr sz="900" spc="-15" dirty="0">
                          <a:latin typeface="Arial Narrow" panose="020B0606020202030204" pitchFamily="34" charset="0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 panose="020B0606020202030204" pitchFamily="34" charset="0"/>
                          <a:cs typeface="Arial Narrow"/>
                        </a:rPr>
                        <a:t>Truck" and</a:t>
                      </a:r>
                      <a:r>
                        <a:rPr sz="900" spc="-10" dirty="0">
                          <a:latin typeface="Arial Narrow" panose="020B0606020202030204" pitchFamily="34" charset="0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 panose="020B0606020202030204" pitchFamily="34" charset="0"/>
                          <a:cs typeface="Arial Narrow"/>
                        </a:rPr>
                        <a:t>is approved</a:t>
                      </a:r>
                      <a:r>
                        <a:rPr sz="900" spc="-10" dirty="0">
                          <a:latin typeface="Arial Narrow" panose="020B0606020202030204" pitchFamily="34" charset="0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 panose="020B0606020202030204" pitchFamily="34" charset="0"/>
                          <a:cs typeface="Arial Narrow"/>
                        </a:rPr>
                        <a:t>to</a:t>
                      </a:r>
                      <a:r>
                        <a:rPr sz="900" spc="10" dirty="0">
                          <a:latin typeface="Arial Narrow" panose="020B0606020202030204" pitchFamily="34" charset="0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 panose="020B0606020202030204" pitchFamily="34" charset="0"/>
                          <a:cs typeface="Arial Narrow"/>
                        </a:rPr>
                        <a:t>leave</a:t>
                      </a:r>
                      <a:r>
                        <a:rPr sz="900" spc="-10" dirty="0">
                          <a:latin typeface="Arial Narrow" panose="020B0606020202030204" pitchFamily="34" charset="0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 panose="020B0606020202030204" pitchFamily="34" charset="0"/>
                          <a:cs typeface="Arial Narrow"/>
                        </a:rPr>
                        <a:t>the</a:t>
                      </a:r>
                      <a:r>
                        <a:rPr sz="900" spc="-10" dirty="0">
                          <a:latin typeface="Arial Narrow" panose="020B0606020202030204" pitchFamily="34" charset="0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 panose="020B0606020202030204" pitchFamily="34" charset="0"/>
                          <a:cs typeface="Arial Narrow"/>
                        </a:rPr>
                        <a:t>factory.</a:t>
                      </a:r>
                      <a:r>
                        <a:rPr sz="900" spc="-10" dirty="0">
                          <a:latin typeface="Arial Narrow" panose="020B0606020202030204" pitchFamily="34" charset="0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 panose="020B0606020202030204" pitchFamily="34" charset="0"/>
                          <a:cs typeface="Arial Narrow"/>
                        </a:rPr>
                        <a:t>It </a:t>
                      </a:r>
                      <a:r>
                        <a:rPr sz="900" spc="-25" dirty="0">
                          <a:latin typeface="Arial Narrow" panose="020B0606020202030204" pitchFamily="34" charset="0"/>
                          <a:cs typeface="Arial Narrow"/>
                        </a:rPr>
                        <a:t>is</a:t>
                      </a:r>
                      <a:r>
                        <a:rPr sz="900" dirty="0">
                          <a:latin typeface="Arial Narrow" panose="020B0606020202030204" pitchFamily="34" charset="0"/>
                          <a:cs typeface="Arial Narrow"/>
                        </a:rPr>
                        <a:t> hereby</a:t>
                      </a:r>
                      <a:r>
                        <a:rPr sz="900" spc="-30" dirty="0">
                          <a:latin typeface="Arial Narrow" panose="020B0606020202030204" pitchFamily="34" charset="0"/>
                          <a:cs typeface="Arial Narrow"/>
                        </a:rPr>
                        <a:t> </a:t>
                      </a:r>
                      <a:r>
                        <a:rPr sz="900" spc="-10" dirty="0">
                          <a:latin typeface="Arial Narrow" panose="020B0606020202030204" pitchFamily="34" charset="0"/>
                          <a:cs typeface="Arial Narrow"/>
                        </a:rPr>
                        <a:t>certified.</a:t>
                      </a:r>
                      <a:endParaRPr sz="900" dirty="0">
                        <a:latin typeface="Arial Narrow" panose="020B0606020202030204" pitchFamily="34" charset="0"/>
                        <a:cs typeface="Arial Narrow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900" spc="-10" dirty="0">
                          <a:latin typeface="Arial Narrow" panose="020B0606020202030204" pitchFamily="34" charset="0"/>
                          <a:cs typeface="Arial Narrow"/>
                        </a:rPr>
                        <a:t>Manufacturer</a:t>
                      </a:r>
                      <a:r>
                        <a:rPr sz="900" spc="-10" dirty="0">
                          <a:latin typeface="Arial Narrow" panose="020B0606020202030204" pitchFamily="34" charset="0"/>
                          <a:cs typeface="SimSun"/>
                        </a:rPr>
                        <a:t>：</a:t>
                      </a:r>
                      <a:r>
                        <a:rPr lang="pt-PT" sz="900" spc="-10" dirty="0">
                          <a:latin typeface="Arial Narrow" panose="020B0606020202030204" pitchFamily="34" charset="0"/>
                          <a:cs typeface="SimSun"/>
                        </a:rPr>
                        <a:t>Commaquinas </a:t>
                      </a:r>
                      <a:r>
                        <a:rPr lang="pt-PT" sz="900" spc="-10" dirty="0" err="1">
                          <a:latin typeface="Arial Narrow" panose="020B0606020202030204" pitchFamily="34" charset="0"/>
                          <a:cs typeface="SimSun"/>
                        </a:rPr>
                        <a:t>España</a:t>
                      </a:r>
                      <a:endParaRPr lang="pt-PT" sz="900" spc="-10" dirty="0">
                        <a:latin typeface="Arial Narrow" panose="020B0606020202030204" pitchFamily="34" charset="0"/>
                        <a:cs typeface="SimSun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900" spc="-10" dirty="0" err="1">
                          <a:latin typeface="Arial Narrow" panose="020B0606020202030204" pitchFamily="34" charset="0"/>
                          <a:cs typeface="Arial Narrow"/>
                        </a:rPr>
                        <a:t>ADD</a:t>
                      </a:r>
                      <a:r>
                        <a:rPr sz="900" spc="-20" dirty="0" err="1">
                          <a:latin typeface="Arial Narrow" panose="020B0606020202030204" pitchFamily="34" charset="0"/>
                          <a:cs typeface="SimSun"/>
                        </a:rPr>
                        <a:t>：</a:t>
                      </a:r>
                      <a:r>
                        <a:rPr sz="900" dirty="0" err="1">
                          <a:latin typeface="Arial Narrow" panose="020B0606020202030204" pitchFamily="34" charset="0"/>
                          <a:cs typeface="Arial Narrow"/>
                        </a:rPr>
                        <a:t>Technical</a:t>
                      </a:r>
                      <a:r>
                        <a:rPr sz="900" spc="-15" dirty="0">
                          <a:latin typeface="Arial Narrow" panose="020B0606020202030204" pitchFamily="34" charset="0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 panose="020B0606020202030204" pitchFamily="34" charset="0"/>
                          <a:cs typeface="Arial Narrow"/>
                        </a:rPr>
                        <a:t>Development</a:t>
                      </a:r>
                      <a:r>
                        <a:rPr sz="900" spc="-5" dirty="0">
                          <a:latin typeface="Arial Narrow" panose="020B0606020202030204" pitchFamily="34" charset="0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 panose="020B0606020202030204" pitchFamily="34" charset="0"/>
                          <a:cs typeface="Arial Narrow"/>
                        </a:rPr>
                        <a:t>Zone,</a:t>
                      </a:r>
                      <a:r>
                        <a:rPr sz="900" spc="-5" dirty="0">
                          <a:latin typeface="Arial Narrow" panose="020B0606020202030204" pitchFamily="34" charset="0"/>
                          <a:cs typeface="Arial Narrow"/>
                        </a:rPr>
                        <a:t> </a:t>
                      </a:r>
                      <a:endParaRPr lang="pt-PT" sz="900" spc="-5" dirty="0">
                        <a:latin typeface="Arial Narrow" panose="020B0606020202030204" pitchFamily="34" charset="0"/>
                        <a:cs typeface="Arial Narrow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endParaRPr sz="1250" dirty="0">
                        <a:latin typeface="Times New Roman"/>
                        <a:cs typeface="Times New Roman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Others</a:t>
                      </a:r>
                      <a:r>
                        <a:rPr sz="900" spc="-10" dirty="0">
                          <a:latin typeface="SimSun"/>
                          <a:cs typeface="SimSun"/>
                        </a:rPr>
                        <a:t>：</a:t>
                      </a:r>
                      <a:endParaRPr sz="900" dirty="0">
                        <a:latin typeface="SimSun"/>
                        <a:cs typeface="SimSun"/>
                      </a:endParaRPr>
                    </a:p>
                  </a:txBody>
                  <a:tcPr marL="0" marR="0" marT="438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8675" y="0"/>
            <a:ext cx="6901815" cy="422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197735" algn="l"/>
                <a:tab pos="6888480" algn="l"/>
              </a:tabLst>
            </a:pPr>
            <a:r>
              <a:rPr sz="26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Product</a:t>
            </a:r>
            <a:r>
              <a:rPr sz="2600" u="sng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Certificate</a:t>
            </a:r>
            <a:r>
              <a:rPr sz="26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endParaRPr sz="2600">
              <a:latin typeface="Times New Roman"/>
              <a:cs typeface="Times New Roman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6555745"/>
              </p:ext>
            </p:extLst>
          </p:nvPr>
        </p:nvGraphicFramePr>
        <p:xfrm>
          <a:off x="288035" y="562355"/>
          <a:ext cx="7017381" cy="959256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88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6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34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19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500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152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8927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7660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72415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1.</a:t>
                      </a:r>
                      <a:r>
                        <a:rPr sz="900" spc="-40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Certificate</a:t>
                      </a:r>
                      <a:r>
                        <a:rPr sz="900" spc="-25" dirty="0">
                          <a:latin typeface="Arial Narrow"/>
                          <a:cs typeface="Arial Narrow"/>
                        </a:rPr>
                        <a:t> No.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lang="pt-PT" sz="900" spc="-10" dirty="0">
                          <a:latin typeface="Arial Narrow"/>
                          <a:cs typeface="Arial Narrow"/>
                        </a:rPr>
                        <a:t>COM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86086753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2.</a:t>
                      </a:r>
                      <a:r>
                        <a:rPr sz="900" spc="-50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Issue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date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202</a:t>
                      </a:r>
                      <a:r>
                        <a:rPr lang="pt-PT" sz="900" spc="-10" dirty="0">
                          <a:latin typeface="Arial Narrow"/>
                          <a:cs typeface="Arial Narrow"/>
                        </a:rPr>
                        <a:t>2</a:t>
                      </a:r>
                      <a:r>
                        <a:rPr sz="900" spc="-4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110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12</a:t>
                      </a:r>
                      <a:r>
                        <a:rPr sz="900" spc="-4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110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8</a:t>
                      </a:r>
                      <a:r>
                        <a:rPr sz="900" spc="-3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/8</a:t>
                      </a:r>
                      <a:r>
                        <a:rPr sz="900" spc="-15" baseline="23148" dirty="0">
                          <a:latin typeface="Arial Narrow"/>
                          <a:cs typeface="Arial Narrow"/>
                        </a:rPr>
                        <a:t>th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,.202</a:t>
                      </a:r>
                      <a:r>
                        <a:rPr lang="pt-PT" sz="900" spc="-10" dirty="0">
                          <a:latin typeface="Arial Narrow"/>
                          <a:cs typeface="Arial Narrow"/>
                        </a:rPr>
                        <a:t>2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pPr marL="67945" marR="619760">
                        <a:lnSpc>
                          <a:spcPct val="102200"/>
                        </a:lnSpc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3.</a:t>
                      </a:r>
                      <a:r>
                        <a:rPr sz="900" spc="-50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Manufacturer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7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lang="pt-PT" sz="900" dirty="0">
                          <a:latin typeface="Arial Narrow"/>
                          <a:cs typeface="Arial Narrow"/>
                        </a:rPr>
                        <a:t>Commaquinas </a:t>
                      </a:r>
                      <a:r>
                        <a:rPr lang="pt-PT" sz="900" dirty="0" err="1">
                          <a:latin typeface="Arial Narrow"/>
                          <a:cs typeface="Arial Narrow"/>
                        </a:rPr>
                        <a:t>España</a:t>
                      </a:r>
                      <a:r>
                        <a:rPr lang="pt-PT" sz="900" dirty="0">
                          <a:latin typeface="Arial Narrow"/>
                          <a:cs typeface="Arial Narrow"/>
                        </a:rPr>
                        <a:t> SA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85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1250">
                <a:tc>
                  <a:txBody>
                    <a:bodyPr/>
                    <a:lstStyle/>
                    <a:p>
                      <a:pPr marL="67945" marR="593725">
                        <a:lnSpc>
                          <a:spcPct val="102200"/>
                        </a:lnSpc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4.</a:t>
                      </a:r>
                      <a:r>
                        <a:rPr sz="900" spc="-5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MAKE/Name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lang="pt-PT" sz="900" spc="-20" dirty="0">
                          <a:latin typeface="Arial Narrow"/>
                          <a:cs typeface="Arial Narrow"/>
                        </a:rPr>
                        <a:t>Commaquinas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98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4"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900" dirty="0">
                          <a:latin typeface="Arial Narrow"/>
                          <a:cs typeface="Arial Narrow"/>
                        </a:rPr>
                        <a:t>/Mining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Truck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lang="pt-PT" sz="900" spc="-10" dirty="0">
                          <a:latin typeface="Arial Narrow"/>
                          <a:cs typeface="Arial Narrow"/>
                        </a:rPr>
                        <a:t>COM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86H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98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pPr marL="67945" marR="1024255">
                        <a:lnSpc>
                          <a:spcPct val="102200"/>
                        </a:lnSpc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5.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Vehicle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Model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lang="pt-PT" sz="900" spc="-10" dirty="0">
                          <a:latin typeface="Arial Narrow"/>
                          <a:cs typeface="Arial Narrow"/>
                        </a:rPr>
                        <a:t>COM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86H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98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 marR="540385">
                        <a:lnSpc>
                          <a:spcPct val="102200"/>
                        </a:lnSpc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6.</a:t>
                      </a:r>
                      <a:r>
                        <a:rPr sz="900" spc="-5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VIN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5" dirty="0">
                          <a:latin typeface="Arial Narrow"/>
                          <a:cs typeface="Arial Narrow"/>
                        </a:rPr>
                        <a:t>No.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900" spc="-10" dirty="0">
                          <a:latin typeface="SimSun"/>
                          <a:cs typeface="SimSun"/>
                        </a:rPr>
                        <a:t>LWJMT860VL0786753</a:t>
                      </a:r>
                      <a:endParaRPr sz="900" dirty="0">
                        <a:latin typeface="SimSun"/>
                        <a:cs typeface="SimSun"/>
                      </a:endParaRPr>
                    </a:p>
                  </a:txBody>
                  <a:tcPr marL="0" marR="0" marT="685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7.</a:t>
                      </a:r>
                      <a:r>
                        <a:rPr sz="900" spc="-45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Colour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7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Yellow/Black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pPr marL="67945" marR="699770">
                        <a:lnSpc>
                          <a:spcPct val="102200"/>
                        </a:lnSpc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8</a:t>
                      </a:r>
                      <a:r>
                        <a:rPr lang="pt-PT" sz="900" spc="-10" dirty="0">
                          <a:latin typeface="Arial Narrow"/>
                          <a:cs typeface="Arial Narrow"/>
                        </a:rPr>
                        <a:t> .</a:t>
                      </a:r>
                      <a:r>
                        <a:rPr sz="900" spc="-25" dirty="0">
                          <a:latin typeface="Arial Narrow"/>
                          <a:cs typeface="Arial Narrow"/>
                        </a:rPr>
                        <a:t>ID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 Chassis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5" dirty="0">
                          <a:latin typeface="Arial Narrow"/>
                          <a:cs typeface="Arial Narrow"/>
                        </a:rPr>
                        <a:t>No.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lang="pt-PT" sz="900" dirty="0">
                          <a:latin typeface="Arial Narrow"/>
                          <a:cs typeface="Arial Narrow"/>
                        </a:rPr>
                        <a:t>LWJMT860VL0786753</a:t>
                      </a:r>
                    </a:p>
                  </a:txBody>
                  <a:tcPr marL="0" marR="0" marT="685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900" dirty="0">
                          <a:latin typeface="Arial Narrow"/>
                          <a:cs typeface="Arial Narrow"/>
                        </a:rPr>
                        <a:t>—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685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2415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9.</a:t>
                      </a:r>
                      <a:r>
                        <a:rPr sz="900" spc="-30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Chassis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5" dirty="0">
                          <a:latin typeface="Arial Narrow"/>
                          <a:cs typeface="Arial Narrow"/>
                        </a:rPr>
                        <a:t>No.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lang="pt-PT" sz="900" dirty="0">
                          <a:latin typeface="Arial Narrow"/>
                          <a:cs typeface="Arial Narrow"/>
                        </a:rPr>
                        <a:t>LWJMT860VL0786753</a:t>
                      </a:r>
                    </a:p>
                  </a:txBody>
                  <a:tcPr marL="0" marR="0" marT="635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10.</a:t>
                      </a:r>
                      <a:r>
                        <a:rPr sz="900" spc="-40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Engine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Model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WD12G420E211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635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2415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11.</a:t>
                      </a:r>
                      <a:r>
                        <a:rPr sz="900" spc="-45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Engine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5" dirty="0">
                          <a:latin typeface="Arial Narrow"/>
                          <a:cs typeface="Arial Narrow"/>
                        </a:rPr>
                        <a:t>No.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7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spc="-10" dirty="0">
                          <a:latin typeface="SimSun"/>
                          <a:cs typeface="SimSun"/>
                        </a:rPr>
                        <a:t>1120K001111</a:t>
                      </a:r>
                      <a:endParaRPr sz="900">
                        <a:latin typeface="SimSun"/>
                        <a:cs typeface="SimSun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6385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12</a:t>
                      </a:r>
                      <a:r>
                        <a:rPr lang="pt-PT" sz="900" spc="-10" dirty="0">
                          <a:latin typeface="Arial Narrow"/>
                          <a:cs typeface="Arial Narrow"/>
                        </a:rPr>
                        <a:t>.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Fuel</a:t>
                      </a:r>
                      <a:r>
                        <a:rPr sz="900" spc="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type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98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Diesel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98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 marR="669925">
                        <a:lnSpc>
                          <a:spcPct val="102200"/>
                        </a:lnSpc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13.(ml/kw)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Displacement/Power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r>
                        <a:rPr sz="1000" spc="-10" dirty="0">
                          <a:latin typeface="Arial Narrow"/>
                          <a:cs typeface="Arial Narrow"/>
                        </a:rPr>
                        <a:t>11596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5841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r>
                        <a:rPr sz="1000" spc="-25" dirty="0">
                          <a:latin typeface="Arial Narrow"/>
                          <a:cs typeface="Arial Narrow"/>
                        </a:rPr>
                        <a:t>309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5841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2415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14.</a:t>
                      </a:r>
                      <a:r>
                        <a:rPr sz="900" spc="-45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Emission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7">
                  <a:txBody>
                    <a:bodyPr/>
                    <a:lstStyle/>
                    <a:p>
                      <a:pPr marL="9588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dirty="0">
                          <a:latin typeface="Arial Narrow"/>
                          <a:cs typeface="Arial Narrow"/>
                        </a:rPr>
                        <a:t>GB 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20891-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2007/ Euro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5" dirty="0">
                          <a:latin typeface="Arial Narrow"/>
                          <a:cs typeface="Arial Narrow"/>
                        </a:rPr>
                        <a:t>II</a:t>
                      </a:r>
                      <a:r>
                        <a:rPr lang="pt-PT" sz="900" spc="-25" dirty="0">
                          <a:latin typeface="Arial Narrow"/>
                          <a:cs typeface="Arial Narrow"/>
                        </a:rPr>
                        <a:t>I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0825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15.</a:t>
                      </a:r>
                      <a:r>
                        <a:rPr sz="900" spc="-75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Fuel</a:t>
                      </a:r>
                      <a:r>
                        <a:rPr sz="900" spc="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consumption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514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7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200" dirty="0">
                          <a:latin typeface="Arial Narrow"/>
                          <a:cs typeface="Arial Narrow"/>
                        </a:rPr>
                        <a:t>-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T="241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2729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16.</a:t>
                      </a:r>
                      <a:r>
                        <a:rPr sz="900" spc="-5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(mm)Size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533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900" spc="-20" dirty="0">
                          <a:latin typeface="Arial Narrow"/>
                          <a:cs typeface="Arial Narrow"/>
                        </a:rPr>
                        <a:t>9000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533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900" spc="-20" dirty="0">
                          <a:latin typeface="Arial Narrow"/>
                          <a:cs typeface="Arial Narrow"/>
                        </a:rPr>
                        <a:t>3550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533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900" spc="-20" dirty="0">
                          <a:latin typeface="Arial Narrow"/>
                          <a:cs typeface="Arial Narrow"/>
                        </a:rPr>
                        <a:t>4000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533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17.</a:t>
                      </a:r>
                      <a:r>
                        <a:rPr sz="900" spc="-5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(mm)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533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900" spc="-20" dirty="0">
                          <a:latin typeface="Arial Narrow"/>
                          <a:cs typeface="Arial Narrow"/>
                        </a:rPr>
                        <a:t>6200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533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900" spc="-20" dirty="0">
                          <a:latin typeface="Arial Narrow"/>
                          <a:cs typeface="Arial Narrow"/>
                        </a:rPr>
                        <a:t>3300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533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900" spc="-20" dirty="0">
                          <a:latin typeface="Arial Narrow"/>
                          <a:cs typeface="Arial Narrow"/>
                        </a:rPr>
                        <a:t>1800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533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pPr marL="67945" marR="619125">
                        <a:lnSpc>
                          <a:spcPct val="102200"/>
                        </a:lnSpc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18.</a:t>
                      </a:r>
                      <a:r>
                        <a:rPr sz="900" spc="-5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Leaf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spring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5" dirty="0">
                          <a:latin typeface="Arial Narrow"/>
                          <a:cs typeface="Arial Narrow"/>
                        </a:rPr>
                        <a:t>Nos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900" dirty="0">
                          <a:latin typeface="Arial Narrow"/>
                          <a:cs typeface="Arial Narrow"/>
                        </a:rPr>
                        <a:t>—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698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19.</a:t>
                      </a:r>
                      <a:r>
                        <a:rPr sz="900" spc="-55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spc="-10" dirty="0" err="1">
                          <a:latin typeface="Arial Narrow"/>
                          <a:cs typeface="Arial Narrow"/>
                        </a:rPr>
                        <a:t>TyreNos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85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900" spc="-25" dirty="0">
                          <a:latin typeface="Arial Narrow"/>
                          <a:cs typeface="Arial Narrow"/>
                        </a:rPr>
                        <a:t>10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698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20.</a:t>
                      </a:r>
                      <a:r>
                        <a:rPr sz="900" spc="-45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Tyre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type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349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7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14.00R25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349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6385">
                <a:tc>
                  <a:txBody>
                    <a:bodyPr/>
                    <a:lstStyle/>
                    <a:p>
                      <a:pPr marL="67945" marR="718185">
                        <a:lnSpc>
                          <a:spcPct val="102200"/>
                        </a:lnSpc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21.(mm)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 Wheel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track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(F/R)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900" dirty="0">
                          <a:latin typeface="Arial Narrow"/>
                          <a:cs typeface="Arial Narrow"/>
                        </a:rPr>
                        <a:t>2792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5" dirty="0">
                          <a:latin typeface="Arial Narrow"/>
                          <a:cs typeface="Arial Narrow"/>
                        </a:rPr>
                        <a:t>(F)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698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4"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900" dirty="0">
                          <a:latin typeface="Arial Narrow"/>
                          <a:cs typeface="Arial Narrow"/>
                        </a:rPr>
                        <a:t>2526</a:t>
                      </a:r>
                      <a:r>
                        <a:rPr sz="900" spc="-3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5" dirty="0">
                          <a:latin typeface="Arial Narrow"/>
                          <a:cs typeface="Arial Narrow"/>
                        </a:rPr>
                        <a:t>(R)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698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2415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22</a:t>
                      </a:r>
                      <a:r>
                        <a:rPr lang="pt-PT" sz="900" spc="-10" dirty="0">
                          <a:latin typeface="Arial Narrow"/>
                          <a:cs typeface="Arial Narrow"/>
                        </a:rPr>
                        <a:t>.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(mm)Wheel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base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7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3800/1500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72415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23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(kg)Axle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load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7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dirty="0">
                          <a:latin typeface="Arial Narrow"/>
                          <a:cs typeface="Arial Narrow"/>
                        </a:rPr>
                        <a:t>—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72415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24.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Axle </a:t>
                      </a:r>
                      <a:r>
                        <a:rPr sz="900" spc="-25" dirty="0">
                          <a:latin typeface="Arial Narrow"/>
                          <a:cs typeface="Arial Narrow"/>
                        </a:rPr>
                        <a:t>Nos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dirty="0">
                          <a:latin typeface="Arial Narrow"/>
                          <a:cs typeface="Arial Narrow"/>
                        </a:rPr>
                        <a:t>3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25</a:t>
                      </a:r>
                      <a:r>
                        <a:rPr lang="pt-PT" sz="900" spc="-10" dirty="0">
                          <a:latin typeface="Arial Narrow"/>
                          <a:cs typeface="Arial Narrow"/>
                        </a:rPr>
                        <a:t>.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Steering 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type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dirty="0">
                          <a:latin typeface="Arial Narrow"/>
                          <a:cs typeface="Arial Narrow"/>
                        </a:rPr>
                        <a:t>Steering</a:t>
                      </a:r>
                      <a:r>
                        <a:rPr sz="900" spc="-3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wheel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72415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26.</a:t>
                      </a:r>
                      <a:r>
                        <a:rPr sz="900" spc="-5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(kg)G.V.W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2230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86400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660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27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(kg)Curb</a:t>
                      </a:r>
                      <a:r>
                        <a:rPr sz="900" spc="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mass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31400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641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86385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28 </a:t>
                      </a:r>
                      <a:r>
                        <a:rPr lang="pt-PT" sz="900" spc="-10" dirty="0">
                          <a:latin typeface="Arial Narrow"/>
                          <a:cs typeface="Arial Narrow"/>
                        </a:rPr>
                        <a:t>.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(kg</a:t>
                      </a:r>
                      <a:r>
                        <a:rPr sz="900" spc="5" dirty="0">
                          <a:latin typeface="Arial Narrow"/>
                          <a:cs typeface="Arial Narrow"/>
                        </a:rPr>
                        <a:t>) 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Payload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85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900" dirty="0">
                          <a:latin typeface="Arial Narrow"/>
                          <a:cs typeface="Arial Narrow"/>
                        </a:rPr>
                        <a:t>—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698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 marR="489584">
                        <a:lnSpc>
                          <a:spcPts val="1120"/>
                        </a:lnSpc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29.</a:t>
                      </a:r>
                      <a:r>
                        <a:rPr sz="900" spc="200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Load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quality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utilization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factor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900" dirty="0">
                          <a:latin typeface="Arial Narrow"/>
                          <a:cs typeface="Arial Narrow"/>
                        </a:rPr>
                        <a:t>—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698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438784">
                <a:tc>
                  <a:txBody>
                    <a:bodyPr/>
                    <a:lstStyle/>
                    <a:p>
                      <a:pPr marL="67945" marR="636270">
                        <a:lnSpc>
                          <a:spcPct val="103299"/>
                        </a:lnSpc>
                        <a:spcBef>
                          <a:spcPts val="585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30.</a:t>
                      </a:r>
                      <a:r>
                        <a:rPr sz="900" spc="-5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(kg)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 Towing</a:t>
                      </a:r>
                      <a:r>
                        <a:rPr sz="900" spc="-2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weight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742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</a:pPr>
                      <a:r>
                        <a:rPr sz="900" dirty="0">
                          <a:latin typeface="Arial Narrow"/>
                          <a:cs typeface="Arial Narrow"/>
                        </a:rPr>
                        <a:t>—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 marR="132080">
                        <a:lnSpc>
                          <a:spcPct val="99400"/>
                        </a:lnSpc>
                        <a:spcBef>
                          <a:spcPts val="115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31.</a:t>
                      </a:r>
                      <a:r>
                        <a:rPr sz="900" spc="-50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(kg)Maximum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allowable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total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mass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5" dirty="0">
                          <a:latin typeface="Arial Narrow"/>
                          <a:cs typeface="Arial Narrow"/>
                        </a:rPr>
                        <a:t>of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 semi-trailer</a:t>
                      </a:r>
                      <a:r>
                        <a:rPr sz="900" spc="-3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saddle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 (kg)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146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</a:pPr>
                      <a:r>
                        <a:rPr sz="900" dirty="0">
                          <a:latin typeface="Arial Narrow"/>
                          <a:cs typeface="Arial Narrow"/>
                        </a:rPr>
                        <a:t>—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86385">
                <a:tc>
                  <a:txBody>
                    <a:bodyPr/>
                    <a:lstStyle/>
                    <a:p>
                      <a:pPr marL="67945" marR="504825">
                        <a:lnSpc>
                          <a:spcPct val="102200"/>
                        </a:lnSpc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32.</a:t>
                      </a:r>
                      <a:r>
                        <a:rPr sz="900" spc="-5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Passengers</a:t>
                      </a:r>
                      <a:r>
                        <a:rPr sz="900" spc="-3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5" dirty="0">
                          <a:latin typeface="Arial Narrow"/>
                          <a:cs typeface="Arial Narrow"/>
                        </a:rPr>
                        <a:t>Nos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900" dirty="0">
                          <a:latin typeface="Arial Narrow"/>
                          <a:cs typeface="Arial Narrow"/>
                        </a:rPr>
                        <a:t>1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698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5"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5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5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33.</a:t>
                      </a:r>
                      <a:r>
                        <a:rPr sz="900" spc="-5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Rated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passengers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(person)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900" dirty="0">
                          <a:latin typeface="Arial Narrow"/>
                          <a:cs typeface="Arial Narrow"/>
                        </a:rPr>
                        <a:t>—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685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pPr marL="67945" marR="622300">
                        <a:lnSpc>
                          <a:spcPct val="102200"/>
                        </a:lnSpc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34.</a:t>
                      </a:r>
                      <a:r>
                        <a:rPr sz="900" spc="-5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(km/h)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 Maximum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design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 speed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900" spc="-25" dirty="0">
                          <a:latin typeface="Arial Narrow"/>
                          <a:cs typeface="Arial Narrow"/>
                        </a:rPr>
                        <a:t>40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698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86385">
                <a:tc>
                  <a:txBody>
                    <a:bodyPr/>
                    <a:lstStyle/>
                    <a:p>
                      <a:pPr marL="67945" marR="549910">
                        <a:lnSpc>
                          <a:spcPct val="102200"/>
                        </a:lnSpc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35.</a:t>
                      </a:r>
                      <a:r>
                        <a:rPr sz="900" spc="-60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Vehicle</a:t>
                      </a:r>
                      <a:r>
                        <a:rPr sz="900" spc="-3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manufacture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 date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9850" marR="468630">
                        <a:lnSpc>
                          <a:spcPct val="102200"/>
                        </a:lnSpc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202</a:t>
                      </a:r>
                      <a:r>
                        <a:rPr lang="pt-PT" sz="900" spc="-10" dirty="0">
                          <a:latin typeface="Arial Narrow"/>
                          <a:cs typeface="Arial Narrow"/>
                        </a:rPr>
                        <a:t>2</a:t>
                      </a:r>
                      <a:r>
                        <a:rPr sz="900" spc="-110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12</a:t>
                      </a:r>
                      <a:r>
                        <a:rPr sz="900" spc="-4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110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8</a:t>
                      </a:r>
                      <a:r>
                        <a:rPr sz="900" spc="-3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50" dirty="0">
                          <a:latin typeface="Arial Narrow"/>
                          <a:cs typeface="Arial Narrow"/>
                        </a:rPr>
                        <a:t>/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8</a:t>
                      </a:r>
                      <a:r>
                        <a:rPr sz="900" spc="-15" baseline="23148" dirty="0">
                          <a:latin typeface="Arial Narrow"/>
                          <a:cs typeface="Arial Narrow"/>
                        </a:rPr>
                        <a:t>th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,.202</a:t>
                      </a:r>
                      <a:r>
                        <a:rPr lang="pt-PT" sz="900" spc="-10" dirty="0">
                          <a:latin typeface="Arial Narrow"/>
                          <a:cs typeface="Arial Narrow"/>
                        </a:rPr>
                        <a:t>2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975360">
                <a:tc gridSpan="4"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900" spc="-5" dirty="0">
                          <a:latin typeface="SimSun"/>
                          <a:cs typeface="SimSun"/>
                        </a:rPr>
                        <a:t>：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M086HWE80;</a:t>
                      </a:r>
                      <a:r>
                        <a:rPr lang="pt-PT" sz="900" spc="0" dirty="0">
                          <a:latin typeface="SimSun"/>
                          <a:cs typeface="Arial Narrow"/>
                        </a:rPr>
                        <a:t> 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±3%</a:t>
                      </a:r>
                      <a:r>
                        <a:rPr sz="900" spc="-50" dirty="0">
                          <a:latin typeface="SimSun"/>
                          <a:cs typeface="SimSun"/>
                        </a:rPr>
                        <a:t>。</a:t>
                      </a:r>
                      <a:endParaRPr sz="900" dirty="0">
                        <a:latin typeface="SimSun"/>
                        <a:cs typeface="SimSun"/>
                      </a:endParaRPr>
                    </a:p>
                    <a:p>
                      <a:pPr marL="67945" marR="76200">
                        <a:lnSpc>
                          <a:spcPts val="1030"/>
                        </a:lnSpc>
                      </a:pPr>
                      <a:r>
                        <a:rPr sz="900" dirty="0">
                          <a:latin typeface="Arial Narrow"/>
                          <a:cs typeface="Arial Narrow"/>
                        </a:rPr>
                        <a:t>Remarks: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1.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The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order</a:t>
                      </a:r>
                      <a:r>
                        <a:rPr sz="900" spc="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number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is: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M086HWE80; 2.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This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table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is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5" dirty="0">
                          <a:latin typeface="Arial Narrow"/>
                          <a:cs typeface="Arial Narrow"/>
                        </a:rPr>
                        <a:t>the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 overall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parameters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of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the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basic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configuration.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Due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to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the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difference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5" dirty="0">
                          <a:latin typeface="Arial Narrow"/>
                          <a:cs typeface="Arial Narrow"/>
                        </a:rPr>
                        <a:t>in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 configuration,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the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external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dimensions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and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total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mass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will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vary,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and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5" dirty="0">
                          <a:latin typeface="Arial Narrow"/>
                          <a:cs typeface="Arial Narrow"/>
                        </a:rPr>
                        <a:t>the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 variation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tolerance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is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not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more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than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±3%.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525270">
                <a:tc gridSpan="8"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dirty="0">
                          <a:latin typeface="Arial Narrow"/>
                          <a:cs typeface="Arial Narrow"/>
                        </a:rPr>
                        <a:t>Vehicle</a:t>
                      </a:r>
                      <a:r>
                        <a:rPr sz="900" spc="-3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manufacturer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information</a:t>
                      </a:r>
                      <a:r>
                        <a:rPr sz="900" spc="-10" dirty="0">
                          <a:latin typeface="SimSun"/>
                          <a:cs typeface="SimSun"/>
                        </a:rPr>
                        <a:t>：</a:t>
                      </a:r>
                      <a:endParaRPr sz="900" dirty="0">
                        <a:latin typeface="SimSun"/>
                        <a:cs typeface="SimSun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Q/1300LGJ004-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2018</a:t>
                      </a:r>
                      <a:r>
                        <a:rPr sz="900" spc="10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This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product has been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inspected and</a:t>
                      </a:r>
                      <a:r>
                        <a:rPr sz="900" spc="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complies with the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requirements of 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"Q/1300LGJ004-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2018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Non-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Highway Dump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Truck" and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is approved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to</a:t>
                      </a:r>
                      <a:r>
                        <a:rPr sz="900" spc="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leave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the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factory.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It </a:t>
                      </a:r>
                      <a:r>
                        <a:rPr sz="900" spc="-25" dirty="0">
                          <a:latin typeface="Arial Narrow"/>
                          <a:cs typeface="Arial Narrow"/>
                        </a:rPr>
                        <a:t>is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 hereby</a:t>
                      </a:r>
                      <a:r>
                        <a:rPr sz="900" spc="-3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certified.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Manufacturer</a:t>
                      </a:r>
                      <a:r>
                        <a:rPr sz="900" spc="-10" dirty="0">
                          <a:latin typeface="SimSun"/>
                          <a:cs typeface="SimSun"/>
                        </a:rPr>
                        <a:t>：</a:t>
                      </a:r>
                      <a:r>
                        <a:rPr lang="pt-PT" sz="900" spc="-10" dirty="0">
                          <a:latin typeface="Arial Narrow"/>
                          <a:cs typeface="SimSun"/>
                        </a:rPr>
                        <a:t>Commaquinas </a:t>
                      </a:r>
                      <a:r>
                        <a:rPr lang="pt-PT" sz="900" spc="-10" dirty="0" err="1">
                          <a:latin typeface="Arial Narrow"/>
                          <a:cs typeface="SimSun"/>
                        </a:rPr>
                        <a:t>España</a:t>
                      </a:r>
                      <a:r>
                        <a:rPr lang="pt-PT" sz="900" spc="-10" dirty="0">
                          <a:latin typeface="Arial Narrow"/>
                          <a:cs typeface="SimSun"/>
                        </a:rPr>
                        <a:t> SA</a:t>
                      </a:r>
                      <a:endParaRPr sz="1250" dirty="0">
                        <a:latin typeface="Times New Roman"/>
                        <a:cs typeface="Times New Roman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ADD</a:t>
                      </a:r>
                      <a:r>
                        <a:rPr sz="900" spc="-20" dirty="0">
                          <a:latin typeface="SimSun"/>
                          <a:cs typeface="SimSun"/>
                        </a:rPr>
                        <a:t>：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Technical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Development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Zone,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 </a:t>
                      </a:r>
                      <a:endParaRPr sz="1250" dirty="0">
                        <a:latin typeface="Times New Roman"/>
                        <a:cs typeface="Times New Roman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</a:pPr>
                      <a:endParaRPr lang="pt-PT" sz="900" spc="-10" dirty="0">
                        <a:latin typeface="Arial Narrow"/>
                        <a:cs typeface="Arial Narrow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Others</a:t>
                      </a:r>
                      <a:r>
                        <a:rPr sz="900" spc="-10" dirty="0">
                          <a:latin typeface="SimSun"/>
                          <a:cs typeface="SimSun"/>
                        </a:rPr>
                        <a:t>：</a:t>
                      </a:r>
                      <a:endParaRPr sz="900" dirty="0">
                        <a:latin typeface="SimSun"/>
                        <a:cs typeface="SimSun"/>
                      </a:endParaRPr>
                    </a:p>
                  </a:txBody>
                  <a:tcPr marL="0" marR="0" marT="438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8675" y="0"/>
            <a:ext cx="6901815" cy="422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197735" algn="l"/>
                <a:tab pos="6888480" algn="l"/>
              </a:tabLst>
            </a:pPr>
            <a:r>
              <a:rPr sz="26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Product</a:t>
            </a:r>
            <a:r>
              <a:rPr sz="2600" u="sng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Certificate</a:t>
            </a:r>
            <a:r>
              <a:rPr sz="26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endParaRPr sz="2600">
              <a:latin typeface="Times New Roman"/>
              <a:cs typeface="Times New Roman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7965744"/>
              </p:ext>
            </p:extLst>
          </p:nvPr>
        </p:nvGraphicFramePr>
        <p:xfrm>
          <a:off x="288035" y="562355"/>
          <a:ext cx="7017381" cy="95376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88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6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34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19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500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152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8927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7660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72415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1.</a:t>
                      </a:r>
                      <a:r>
                        <a:rPr sz="900" spc="-40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Certificate</a:t>
                      </a:r>
                      <a:r>
                        <a:rPr sz="900" spc="-25" dirty="0">
                          <a:latin typeface="Arial Narrow"/>
                          <a:cs typeface="Arial Narrow"/>
                        </a:rPr>
                        <a:t> No.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lang="pt-PT" sz="900" spc="-10" dirty="0">
                          <a:latin typeface="Arial Narrow"/>
                          <a:cs typeface="Arial Narrow"/>
                        </a:rPr>
                        <a:t>COM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86086754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2.</a:t>
                      </a:r>
                      <a:r>
                        <a:rPr sz="900" spc="-50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Issue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date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202</a:t>
                      </a:r>
                      <a:r>
                        <a:rPr lang="pt-PT" sz="900" spc="-10" dirty="0">
                          <a:latin typeface="Arial Narrow"/>
                          <a:cs typeface="Arial Narrow"/>
                        </a:rPr>
                        <a:t>2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12</a:t>
                      </a:r>
                      <a:r>
                        <a:rPr sz="900" spc="-4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lang="pt-PT" sz="900" spc="-110" dirty="0">
                          <a:latin typeface="SimSun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8</a:t>
                      </a:r>
                      <a:r>
                        <a:rPr sz="900" spc="-3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lang="pt-PT" sz="900" spc="-10" dirty="0">
                          <a:latin typeface="SimSun"/>
                          <a:cs typeface="Arial Narrow"/>
                        </a:rPr>
                        <a:t> 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8</a:t>
                      </a:r>
                      <a:r>
                        <a:rPr sz="900" spc="-15" baseline="23148" dirty="0">
                          <a:latin typeface="Arial Narrow"/>
                          <a:cs typeface="Arial Narrow"/>
                        </a:rPr>
                        <a:t>th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,.202</a:t>
                      </a:r>
                      <a:r>
                        <a:rPr lang="pt-PT" sz="900" spc="-10" dirty="0">
                          <a:latin typeface="Arial Narrow"/>
                          <a:cs typeface="Arial Narrow"/>
                        </a:rPr>
                        <a:t>2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pPr marL="67945" marR="619760">
                        <a:lnSpc>
                          <a:spcPct val="102200"/>
                        </a:lnSpc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3.</a:t>
                      </a:r>
                      <a:r>
                        <a:rPr sz="900" spc="-50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Manufacturer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7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lang="pt-PT" sz="900" dirty="0">
                          <a:latin typeface="Arial Narrow"/>
                          <a:cs typeface="Arial Narrow"/>
                        </a:rPr>
                        <a:t>Commaquinas </a:t>
                      </a:r>
                      <a:r>
                        <a:rPr lang="pt-PT" sz="900" dirty="0" err="1">
                          <a:latin typeface="Arial Narrow"/>
                          <a:cs typeface="Arial Narrow"/>
                        </a:rPr>
                        <a:t>España</a:t>
                      </a:r>
                      <a:r>
                        <a:rPr lang="pt-PT" sz="900" dirty="0">
                          <a:latin typeface="Arial Narrow"/>
                          <a:cs typeface="Arial Narrow"/>
                        </a:rPr>
                        <a:t> SA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85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6385">
                <a:tc>
                  <a:txBody>
                    <a:bodyPr/>
                    <a:lstStyle/>
                    <a:p>
                      <a:pPr marL="67945" marR="593725">
                        <a:lnSpc>
                          <a:spcPct val="102200"/>
                        </a:lnSpc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4.</a:t>
                      </a:r>
                      <a:r>
                        <a:rPr sz="900" spc="-5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MAKE/Name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lang="pt-PT" sz="900" spc="-20" dirty="0">
                          <a:latin typeface="Arial Narrow"/>
                          <a:cs typeface="Arial Narrow"/>
                        </a:rPr>
                        <a:t>Commaquinas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98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4"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900" dirty="0">
                          <a:latin typeface="Arial Narrow"/>
                          <a:cs typeface="Arial Narrow"/>
                        </a:rPr>
                        <a:t>Mining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Truck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MT86H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98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pPr marL="67945" marR="1024255">
                        <a:lnSpc>
                          <a:spcPct val="102200"/>
                        </a:lnSpc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5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Vehicle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Model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lang="pt-PT" sz="900" spc="-10" dirty="0">
                          <a:latin typeface="Arial Narrow"/>
                          <a:cs typeface="Arial Narrow"/>
                        </a:rPr>
                        <a:t>COM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86H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98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 marR="540385">
                        <a:lnSpc>
                          <a:spcPct val="102200"/>
                        </a:lnSpc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6.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VIN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5" dirty="0">
                          <a:latin typeface="Arial Narrow"/>
                          <a:cs typeface="Arial Narrow"/>
                        </a:rPr>
                        <a:t>No.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900" spc="-10" dirty="0">
                          <a:latin typeface="SimSun"/>
                          <a:cs typeface="SimSun"/>
                        </a:rPr>
                        <a:t>LWJMT860AL0786754</a:t>
                      </a:r>
                      <a:endParaRPr sz="900" dirty="0">
                        <a:latin typeface="SimSun"/>
                        <a:cs typeface="SimSun"/>
                      </a:endParaRPr>
                    </a:p>
                  </a:txBody>
                  <a:tcPr marL="0" marR="0" marT="685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7.</a:t>
                      </a:r>
                      <a:r>
                        <a:rPr sz="900" spc="-45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Colour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7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Yellow/Black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pPr marL="67945" marR="699770">
                        <a:lnSpc>
                          <a:spcPct val="102200"/>
                        </a:lnSpc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8.</a:t>
                      </a:r>
                      <a:r>
                        <a:rPr sz="900" spc="-5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spc="-25" dirty="0">
                          <a:latin typeface="Arial Narrow"/>
                          <a:cs typeface="Arial Narrow"/>
                        </a:rPr>
                        <a:t>ID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 Chassis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5" dirty="0">
                          <a:latin typeface="Arial Narrow"/>
                          <a:cs typeface="Arial Narrow"/>
                        </a:rPr>
                        <a:t>No.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lang="pt-PT" sz="900" dirty="0">
                          <a:latin typeface="Arial Narrow"/>
                          <a:cs typeface="Arial Narrow"/>
                        </a:rPr>
                        <a:t>LWJMT860AL0786754</a:t>
                      </a:r>
                    </a:p>
                  </a:txBody>
                  <a:tcPr marL="0" marR="0" marT="685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900" dirty="0">
                          <a:latin typeface="Arial Narrow"/>
                          <a:cs typeface="Arial Narrow"/>
                        </a:rPr>
                        <a:t>—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685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2415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9.</a:t>
                      </a:r>
                      <a:r>
                        <a:rPr sz="900" spc="-30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Chassis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5" dirty="0">
                          <a:latin typeface="Arial Narrow"/>
                          <a:cs typeface="Arial Narrow"/>
                        </a:rPr>
                        <a:t>No.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lang="pt-PT" sz="900" dirty="0">
                          <a:latin typeface="Arial Narrow"/>
                          <a:cs typeface="Arial Narrow"/>
                        </a:rPr>
                        <a:t>LWJMT860AL0786754</a:t>
                      </a:r>
                    </a:p>
                  </a:txBody>
                  <a:tcPr marL="0" marR="0" marT="635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10.</a:t>
                      </a:r>
                      <a:r>
                        <a:rPr sz="900" spc="-40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Engine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Model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WD12G420E211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6350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2415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11.</a:t>
                      </a:r>
                      <a:r>
                        <a:rPr sz="900" spc="-45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Engine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5" dirty="0">
                          <a:latin typeface="Arial Narrow"/>
                          <a:cs typeface="Arial Narrow"/>
                        </a:rPr>
                        <a:t>No.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7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spc="-10" dirty="0">
                          <a:latin typeface="SimSun"/>
                          <a:cs typeface="SimSun"/>
                        </a:rPr>
                        <a:t>1120K001112</a:t>
                      </a:r>
                      <a:endParaRPr sz="900">
                        <a:latin typeface="SimSun"/>
                        <a:cs typeface="SimSun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6385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12.</a:t>
                      </a:r>
                      <a:r>
                        <a:rPr sz="900" spc="-50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Fuel</a:t>
                      </a:r>
                      <a:r>
                        <a:rPr sz="900" spc="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type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98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900" spc="-75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Diesel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98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 marR="669925">
                        <a:lnSpc>
                          <a:spcPct val="102200"/>
                        </a:lnSpc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13.</a:t>
                      </a:r>
                      <a:r>
                        <a:rPr sz="900" spc="-5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(ml/kw)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Displacement/Power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r>
                        <a:rPr sz="1000" spc="-10" dirty="0">
                          <a:latin typeface="Arial Narrow"/>
                          <a:cs typeface="Arial Narrow"/>
                        </a:rPr>
                        <a:t>11596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5841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r>
                        <a:rPr sz="1000" spc="-25" dirty="0">
                          <a:latin typeface="Arial Narrow"/>
                          <a:cs typeface="Arial Narrow"/>
                        </a:rPr>
                        <a:t>309</a:t>
                      </a:r>
                      <a:endParaRPr sz="1000">
                        <a:latin typeface="Arial Narrow"/>
                        <a:cs typeface="Arial Narrow"/>
                      </a:endParaRPr>
                    </a:p>
                  </a:txBody>
                  <a:tcPr marL="0" marR="0" marT="5841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2415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14.</a:t>
                      </a:r>
                      <a:r>
                        <a:rPr sz="900" spc="-45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Emission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7">
                  <a:txBody>
                    <a:bodyPr/>
                    <a:lstStyle/>
                    <a:p>
                      <a:pPr marL="9588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dirty="0">
                          <a:latin typeface="Arial Narrow"/>
                          <a:cs typeface="Arial Narrow"/>
                        </a:rPr>
                        <a:t>GB 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20891-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2007</a:t>
                      </a:r>
                      <a:r>
                        <a:rPr sz="900" spc="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/ Euro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5" dirty="0">
                          <a:latin typeface="Arial Narrow"/>
                          <a:cs typeface="Arial Narrow"/>
                        </a:rPr>
                        <a:t>II</a:t>
                      </a:r>
                      <a:r>
                        <a:rPr lang="pt-PT" sz="900" spc="-25" dirty="0">
                          <a:latin typeface="Arial Narrow"/>
                          <a:cs typeface="Arial Narrow"/>
                        </a:rPr>
                        <a:t>I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0825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15.</a:t>
                      </a:r>
                      <a:r>
                        <a:rPr sz="900" spc="-75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Fuel</a:t>
                      </a:r>
                      <a:r>
                        <a:rPr sz="900" spc="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consumption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514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7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200" dirty="0">
                          <a:latin typeface="Arial Narrow"/>
                          <a:cs typeface="Arial Narrow"/>
                        </a:rPr>
                        <a:t>-</a:t>
                      </a:r>
                      <a:endParaRPr sz="1200">
                        <a:latin typeface="Arial Narrow"/>
                        <a:cs typeface="Arial Narrow"/>
                      </a:endParaRPr>
                    </a:p>
                  </a:txBody>
                  <a:tcPr marL="0" marR="0" marT="241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2729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16.</a:t>
                      </a:r>
                      <a:r>
                        <a:rPr sz="900" spc="-5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(mm)Size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533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900" spc="-20" dirty="0">
                          <a:latin typeface="Arial Narrow"/>
                          <a:cs typeface="Arial Narrow"/>
                        </a:rPr>
                        <a:t>9000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533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900" spc="-20" dirty="0">
                          <a:latin typeface="Arial Narrow"/>
                          <a:cs typeface="Arial Narrow"/>
                        </a:rPr>
                        <a:t>3550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533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900" spc="-20" dirty="0">
                          <a:latin typeface="Arial Narrow"/>
                          <a:cs typeface="Arial Narrow"/>
                        </a:rPr>
                        <a:t>4000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533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17.</a:t>
                      </a:r>
                      <a:r>
                        <a:rPr sz="900" spc="-5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(mm)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533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900" spc="-20" dirty="0">
                          <a:latin typeface="Arial Narrow"/>
                          <a:cs typeface="Arial Narrow"/>
                        </a:rPr>
                        <a:t>6200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533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900" spc="-20" dirty="0">
                          <a:latin typeface="Arial Narrow"/>
                          <a:cs typeface="Arial Narrow"/>
                        </a:rPr>
                        <a:t>3300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533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900" spc="-20" dirty="0">
                          <a:latin typeface="Arial Narrow"/>
                          <a:cs typeface="Arial Narrow"/>
                        </a:rPr>
                        <a:t>1800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533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pPr marL="67945" marR="619125">
                        <a:lnSpc>
                          <a:spcPct val="102200"/>
                        </a:lnSpc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18.</a:t>
                      </a:r>
                      <a:r>
                        <a:rPr sz="900" spc="-5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Leaf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spring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5" dirty="0">
                          <a:latin typeface="Arial Narrow"/>
                          <a:cs typeface="Arial Narrow"/>
                        </a:rPr>
                        <a:t>Nos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900" dirty="0">
                          <a:latin typeface="Arial Narrow"/>
                          <a:cs typeface="Arial Narrow"/>
                        </a:rPr>
                        <a:t>—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698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19.</a:t>
                      </a:r>
                      <a:r>
                        <a:rPr sz="900" spc="-55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spc="-10" dirty="0" err="1">
                          <a:latin typeface="Arial Narrow"/>
                          <a:cs typeface="Arial Narrow"/>
                        </a:rPr>
                        <a:t>TyreNos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85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900" spc="-25" dirty="0">
                          <a:latin typeface="Arial Narrow"/>
                          <a:cs typeface="Arial Narrow"/>
                        </a:rPr>
                        <a:t>10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698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20.</a:t>
                      </a:r>
                      <a:r>
                        <a:rPr sz="900" spc="-45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Tyre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type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349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7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14.00R25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3492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6385">
                <a:tc>
                  <a:txBody>
                    <a:bodyPr/>
                    <a:lstStyle/>
                    <a:p>
                      <a:pPr marL="67945" marR="718185">
                        <a:lnSpc>
                          <a:spcPct val="102200"/>
                        </a:lnSpc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21.)(mm)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 Wheel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track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(F/R)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900" dirty="0">
                          <a:latin typeface="Arial Narrow"/>
                          <a:cs typeface="Arial Narrow"/>
                        </a:rPr>
                        <a:t>2792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5" dirty="0">
                          <a:latin typeface="Arial Narrow"/>
                          <a:cs typeface="Arial Narrow"/>
                        </a:rPr>
                        <a:t>(F)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698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4"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900" dirty="0">
                          <a:latin typeface="Arial Narrow"/>
                          <a:cs typeface="Arial Narrow"/>
                        </a:rPr>
                        <a:t>2526</a:t>
                      </a:r>
                      <a:r>
                        <a:rPr sz="900" spc="-3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5" dirty="0">
                          <a:latin typeface="Arial Narrow"/>
                          <a:cs typeface="Arial Narrow"/>
                        </a:rPr>
                        <a:t>(R)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698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2415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22.</a:t>
                      </a:r>
                      <a:r>
                        <a:rPr sz="900" spc="-5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(mm)Wheel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base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7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3800/1500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72415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23.</a:t>
                      </a:r>
                      <a:r>
                        <a:rPr sz="900" spc="-5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(kg)Axle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load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7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dirty="0">
                          <a:latin typeface="Arial Narrow"/>
                          <a:cs typeface="Arial Narrow"/>
                        </a:rPr>
                        <a:t>—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72415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24.</a:t>
                      </a:r>
                      <a:r>
                        <a:rPr sz="900" spc="-75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Axle </a:t>
                      </a:r>
                      <a:r>
                        <a:rPr sz="900" spc="-25" dirty="0">
                          <a:latin typeface="Arial Narrow"/>
                          <a:cs typeface="Arial Narrow"/>
                        </a:rPr>
                        <a:t>Nos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dirty="0">
                          <a:latin typeface="Arial Narrow"/>
                          <a:cs typeface="Arial Narrow"/>
                        </a:rPr>
                        <a:t>3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25</a:t>
                      </a:r>
                      <a:r>
                        <a:rPr lang="pt-PT" sz="900" spc="-10" dirty="0">
                          <a:latin typeface="Arial Narrow"/>
                          <a:cs typeface="Arial Narrow"/>
                        </a:rPr>
                        <a:t>.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Steering 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type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dirty="0">
                          <a:latin typeface="Arial Narrow"/>
                          <a:cs typeface="Arial Narrow"/>
                        </a:rPr>
                        <a:t>Steering</a:t>
                      </a:r>
                      <a:r>
                        <a:rPr sz="900" spc="-3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wheel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72415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26.</a:t>
                      </a:r>
                      <a:r>
                        <a:rPr sz="900" spc="-5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(kg)G.V.W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86400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565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27.</a:t>
                      </a:r>
                      <a:r>
                        <a:rPr sz="900" spc="-5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(kg)Curb</a:t>
                      </a:r>
                      <a:r>
                        <a:rPr sz="900" spc="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mass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22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31400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641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86385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28 </a:t>
                      </a:r>
                      <a:r>
                        <a:rPr lang="pt-PT" sz="900" spc="-10" dirty="0">
                          <a:latin typeface="Arial Narrow"/>
                          <a:cs typeface="Arial Narrow"/>
                        </a:rPr>
                        <a:t>.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(kg</a:t>
                      </a:r>
                      <a:r>
                        <a:rPr sz="900" spc="5" dirty="0">
                          <a:latin typeface="Arial Narrow"/>
                          <a:cs typeface="Arial Narrow"/>
                        </a:rPr>
                        <a:t>) 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Payload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685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900" dirty="0">
                          <a:latin typeface="Arial Narrow"/>
                          <a:cs typeface="Arial Narrow"/>
                        </a:rPr>
                        <a:t>—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698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 marR="489584">
                        <a:lnSpc>
                          <a:spcPts val="1120"/>
                        </a:lnSpc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29</a:t>
                      </a:r>
                      <a:r>
                        <a:rPr lang="pt-PT" sz="900" spc="-10" dirty="0">
                          <a:latin typeface="Arial Narrow"/>
                          <a:cs typeface="Arial Narrow"/>
                        </a:rPr>
                        <a:t>.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Load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quality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utilization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factor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900" dirty="0">
                          <a:latin typeface="Arial Narrow"/>
                          <a:cs typeface="Arial Narrow"/>
                        </a:rPr>
                        <a:t>—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698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438784">
                <a:tc>
                  <a:txBody>
                    <a:bodyPr/>
                    <a:lstStyle/>
                    <a:p>
                      <a:pPr marL="67945" marR="636270">
                        <a:lnSpc>
                          <a:spcPct val="103299"/>
                        </a:lnSpc>
                        <a:spcBef>
                          <a:spcPts val="585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30.</a:t>
                      </a:r>
                      <a:r>
                        <a:rPr sz="900" spc="-5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(kg)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 Towing</a:t>
                      </a:r>
                      <a:r>
                        <a:rPr sz="900" spc="-2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weight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742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</a:pPr>
                      <a:r>
                        <a:rPr sz="900" dirty="0">
                          <a:latin typeface="Arial Narrow"/>
                          <a:cs typeface="Arial Narrow"/>
                        </a:rPr>
                        <a:t>—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 marR="132080">
                        <a:lnSpc>
                          <a:spcPct val="99400"/>
                        </a:lnSpc>
                        <a:spcBef>
                          <a:spcPts val="115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31.</a:t>
                      </a:r>
                      <a:r>
                        <a:rPr sz="900" spc="-50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(kg)Maximum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allowable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total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mass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5" dirty="0">
                          <a:latin typeface="Arial Narrow"/>
                          <a:cs typeface="Arial Narrow"/>
                        </a:rPr>
                        <a:t>of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 semi-trailer</a:t>
                      </a:r>
                      <a:r>
                        <a:rPr sz="900" spc="-3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saddle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 (kg)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146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69850">
                        <a:lnSpc>
                          <a:spcPct val="100000"/>
                        </a:lnSpc>
                      </a:pPr>
                      <a:r>
                        <a:rPr sz="900" dirty="0">
                          <a:latin typeface="Arial Narrow"/>
                          <a:cs typeface="Arial Narrow"/>
                        </a:rPr>
                        <a:t>—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86385">
                <a:tc>
                  <a:txBody>
                    <a:bodyPr/>
                    <a:lstStyle/>
                    <a:p>
                      <a:pPr marL="67945" marR="504825">
                        <a:lnSpc>
                          <a:spcPct val="102200"/>
                        </a:lnSpc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32.</a:t>
                      </a:r>
                      <a:r>
                        <a:rPr sz="900" spc="-5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Passengers</a:t>
                      </a:r>
                      <a:r>
                        <a:rPr sz="900" spc="-3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5" dirty="0">
                          <a:latin typeface="Arial Narrow"/>
                          <a:cs typeface="Arial Narrow"/>
                        </a:rPr>
                        <a:t>Nos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900" dirty="0">
                          <a:latin typeface="Arial Narrow"/>
                          <a:cs typeface="Arial Narrow"/>
                        </a:rPr>
                        <a:t>1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698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5"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5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5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33.</a:t>
                      </a:r>
                      <a:r>
                        <a:rPr sz="900" spc="-5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Rated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passengers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(person)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254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900" dirty="0">
                          <a:latin typeface="Arial Narrow"/>
                          <a:cs typeface="Arial Narrow"/>
                        </a:rPr>
                        <a:t>—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685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pPr marL="67945" marR="622300">
                        <a:lnSpc>
                          <a:spcPct val="102200"/>
                        </a:lnSpc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34.</a:t>
                      </a:r>
                      <a:r>
                        <a:rPr sz="900" spc="-5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(km/h)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 Maximum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design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 speed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900" spc="-25" dirty="0">
                          <a:latin typeface="Arial Narrow"/>
                          <a:cs typeface="Arial Narrow"/>
                        </a:rPr>
                        <a:t>40</a:t>
                      </a:r>
                      <a:endParaRPr sz="900">
                        <a:latin typeface="Arial Narrow"/>
                        <a:cs typeface="Arial Narrow"/>
                      </a:endParaRPr>
                    </a:p>
                  </a:txBody>
                  <a:tcPr marL="0" marR="0" marT="698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86385">
                <a:tc>
                  <a:txBody>
                    <a:bodyPr/>
                    <a:lstStyle/>
                    <a:p>
                      <a:pPr marL="67945" marR="549910">
                        <a:lnSpc>
                          <a:spcPct val="102200"/>
                        </a:lnSpc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35.</a:t>
                      </a:r>
                      <a:r>
                        <a:rPr sz="900" spc="-60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Vehicle</a:t>
                      </a:r>
                      <a:r>
                        <a:rPr sz="900" spc="-3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manufacture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 date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marL="69850" marR="468630">
                        <a:lnSpc>
                          <a:spcPct val="102200"/>
                        </a:lnSpc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202</a:t>
                      </a:r>
                      <a:r>
                        <a:rPr lang="pt-PT" sz="900" spc="-10" dirty="0">
                          <a:latin typeface="Arial Narrow"/>
                          <a:cs typeface="Arial Narrow"/>
                        </a:rPr>
                        <a:t>2</a:t>
                      </a:r>
                      <a:r>
                        <a:rPr sz="900" spc="-110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12</a:t>
                      </a:r>
                      <a:r>
                        <a:rPr sz="900" spc="-4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110" dirty="0">
                          <a:latin typeface="SimSun"/>
                          <a:cs typeface="SimSun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8</a:t>
                      </a:r>
                      <a:r>
                        <a:rPr sz="900" spc="-3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8</a:t>
                      </a:r>
                      <a:r>
                        <a:rPr sz="900" spc="-15" baseline="23148" dirty="0">
                          <a:latin typeface="Arial Narrow"/>
                          <a:cs typeface="Arial Narrow"/>
                        </a:rPr>
                        <a:t>th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,.202</a:t>
                      </a:r>
                      <a:r>
                        <a:rPr lang="pt-PT" sz="900" spc="-10" dirty="0">
                          <a:latin typeface="Arial Narrow"/>
                          <a:cs typeface="Arial Narrow"/>
                        </a:rPr>
                        <a:t>2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975360">
                <a:tc gridSpan="4"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M086HWE80;</a:t>
                      </a:r>
                      <a:r>
                        <a:rPr lang="pt-PT"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±3%</a:t>
                      </a:r>
                      <a:r>
                        <a:rPr sz="900" spc="-50" dirty="0">
                          <a:latin typeface="SimSun"/>
                          <a:cs typeface="SimSun"/>
                        </a:rPr>
                        <a:t>。</a:t>
                      </a:r>
                      <a:endParaRPr sz="900" dirty="0">
                        <a:latin typeface="SimSun"/>
                        <a:cs typeface="SimSun"/>
                      </a:endParaRPr>
                    </a:p>
                    <a:p>
                      <a:pPr marL="67945" marR="76200">
                        <a:lnSpc>
                          <a:spcPts val="1030"/>
                        </a:lnSpc>
                      </a:pPr>
                      <a:r>
                        <a:rPr sz="900" dirty="0">
                          <a:latin typeface="Arial Narrow"/>
                          <a:cs typeface="Arial Narrow"/>
                        </a:rPr>
                        <a:t>Remarks: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1.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The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order</a:t>
                      </a:r>
                      <a:r>
                        <a:rPr sz="900" spc="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number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is: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M086HWE80; 2.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This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table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is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5" dirty="0">
                          <a:latin typeface="Arial Narrow"/>
                          <a:cs typeface="Arial Narrow"/>
                        </a:rPr>
                        <a:t>the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 overall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parameters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of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the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basic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configuration.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Due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to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the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difference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5" dirty="0">
                          <a:latin typeface="Arial Narrow"/>
                          <a:cs typeface="Arial Narrow"/>
                        </a:rPr>
                        <a:t>in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 configuration,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the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external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dimensions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and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total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mass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will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vary,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and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5" dirty="0">
                          <a:latin typeface="Arial Narrow"/>
                          <a:cs typeface="Arial Narrow"/>
                        </a:rPr>
                        <a:t>the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 variation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tolerance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is</a:t>
                      </a:r>
                      <a:r>
                        <a:rPr sz="900" spc="-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not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more</a:t>
                      </a:r>
                      <a:r>
                        <a:rPr sz="900" spc="-15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/>
                          <a:cs typeface="Arial Narrow"/>
                        </a:rPr>
                        <a:t>than</a:t>
                      </a:r>
                      <a:r>
                        <a:rPr sz="900" spc="-10" dirty="0">
                          <a:latin typeface="Arial Narrow"/>
                          <a:cs typeface="Arial Narrow"/>
                        </a:rPr>
                        <a:t> </a:t>
                      </a:r>
                      <a:r>
                        <a:rPr sz="900" spc="-20" dirty="0">
                          <a:latin typeface="Arial Narrow"/>
                          <a:cs typeface="Arial Narrow"/>
                        </a:rPr>
                        <a:t>±3%.</a:t>
                      </a:r>
                      <a:endParaRPr sz="900" dirty="0">
                        <a:latin typeface="Arial Narrow"/>
                        <a:cs typeface="Arial Narrow"/>
                      </a:endParaRPr>
                    </a:p>
                  </a:txBody>
                  <a:tcPr marL="0" marR="0" marT="317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525270">
                <a:tc gridSpan="8"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dirty="0">
                          <a:latin typeface="Arial Narrow" panose="020B0606020202030204" pitchFamily="34" charset="0"/>
                          <a:cs typeface="Arial Narrow"/>
                        </a:rPr>
                        <a:t>Vehicle</a:t>
                      </a:r>
                      <a:r>
                        <a:rPr sz="900" spc="-35" dirty="0">
                          <a:latin typeface="Arial Narrow" panose="020B0606020202030204" pitchFamily="34" charset="0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 panose="020B0606020202030204" pitchFamily="34" charset="0"/>
                          <a:cs typeface="Arial Narrow"/>
                        </a:rPr>
                        <a:t>manufacturer</a:t>
                      </a:r>
                      <a:r>
                        <a:rPr sz="900" spc="-15" dirty="0">
                          <a:latin typeface="Arial Narrow" panose="020B0606020202030204" pitchFamily="34" charset="0"/>
                          <a:cs typeface="Arial Narrow"/>
                        </a:rPr>
                        <a:t> </a:t>
                      </a:r>
                      <a:r>
                        <a:rPr sz="900" spc="-10" dirty="0">
                          <a:latin typeface="Arial Narrow" panose="020B0606020202030204" pitchFamily="34" charset="0"/>
                          <a:cs typeface="Arial Narrow"/>
                        </a:rPr>
                        <a:t>information</a:t>
                      </a:r>
                      <a:r>
                        <a:rPr sz="900" spc="-10" dirty="0">
                          <a:latin typeface="Arial Narrow" panose="020B0606020202030204" pitchFamily="34" charset="0"/>
                          <a:cs typeface="SimSun"/>
                        </a:rPr>
                        <a:t>：</a:t>
                      </a:r>
                      <a:endParaRPr sz="900" dirty="0">
                        <a:latin typeface="Arial Narrow" panose="020B0606020202030204" pitchFamily="34" charset="0"/>
                        <a:cs typeface="SimSun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900" spc="-10" dirty="0">
                          <a:latin typeface="Arial Narrow" panose="020B0606020202030204" pitchFamily="34" charset="0"/>
                          <a:cs typeface="Arial Narrow"/>
                        </a:rPr>
                        <a:t>Q/1300LGJ004-</a:t>
                      </a:r>
                      <a:r>
                        <a:rPr sz="900" dirty="0">
                          <a:latin typeface="Arial Narrow" panose="020B0606020202030204" pitchFamily="34" charset="0"/>
                          <a:cs typeface="Arial Narrow"/>
                        </a:rPr>
                        <a:t>2018</a:t>
                      </a:r>
                      <a:r>
                        <a:rPr sz="900" spc="100" dirty="0">
                          <a:latin typeface="Arial Narrow" panose="020B0606020202030204" pitchFamily="34" charset="0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 panose="020B0606020202030204" pitchFamily="34" charset="0"/>
                          <a:cs typeface="Arial Narrow"/>
                        </a:rPr>
                        <a:t>This</a:t>
                      </a:r>
                      <a:r>
                        <a:rPr sz="900" spc="-5" dirty="0">
                          <a:latin typeface="Arial Narrow" panose="020B0606020202030204" pitchFamily="34" charset="0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 panose="020B0606020202030204" pitchFamily="34" charset="0"/>
                          <a:cs typeface="Arial Narrow"/>
                        </a:rPr>
                        <a:t>product has been</a:t>
                      </a:r>
                      <a:r>
                        <a:rPr sz="900" spc="-10" dirty="0">
                          <a:latin typeface="Arial Narrow" panose="020B0606020202030204" pitchFamily="34" charset="0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 panose="020B0606020202030204" pitchFamily="34" charset="0"/>
                          <a:cs typeface="Arial Narrow"/>
                        </a:rPr>
                        <a:t>inspected and</a:t>
                      </a:r>
                      <a:r>
                        <a:rPr sz="900" spc="5" dirty="0">
                          <a:latin typeface="Arial Narrow" panose="020B0606020202030204" pitchFamily="34" charset="0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 panose="020B0606020202030204" pitchFamily="34" charset="0"/>
                          <a:cs typeface="Arial Narrow"/>
                        </a:rPr>
                        <a:t>complies with the</a:t>
                      </a:r>
                      <a:r>
                        <a:rPr sz="900" spc="-10" dirty="0">
                          <a:latin typeface="Arial Narrow" panose="020B0606020202030204" pitchFamily="34" charset="0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 panose="020B0606020202030204" pitchFamily="34" charset="0"/>
                          <a:cs typeface="Arial Narrow"/>
                        </a:rPr>
                        <a:t>requirements of </a:t>
                      </a:r>
                      <a:r>
                        <a:rPr sz="900" spc="-10" dirty="0">
                          <a:latin typeface="Arial Narrow" panose="020B0606020202030204" pitchFamily="34" charset="0"/>
                          <a:cs typeface="Arial Narrow"/>
                        </a:rPr>
                        <a:t>"Q/1300LGJ004-</a:t>
                      </a:r>
                      <a:r>
                        <a:rPr sz="900" dirty="0">
                          <a:latin typeface="Arial Narrow" panose="020B0606020202030204" pitchFamily="34" charset="0"/>
                          <a:cs typeface="Arial Narrow"/>
                        </a:rPr>
                        <a:t>2018</a:t>
                      </a:r>
                      <a:r>
                        <a:rPr sz="900" spc="-10" dirty="0">
                          <a:latin typeface="Arial Narrow" panose="020B0606020202030204" pitchFamily="34" charset="0"/>
                          <a:cs typeface="Arial Narrow"/>
                        </a:rPr>
                        <a:t> Non-</a:t>
                      </a:r>
                      <a:r>
                        <a:rPr sz="900" dirty="0">
                          <a:latin typeface="Arial Narrow" panose="020B0606020202030204" pitchFamily="34" charset="0"/>
                          <a:cs typeface="Arial Narrow"/>
                        </a:rPr>
                        <a:t>Highway Dump</a:t>
                      </a:r>
                      <a:r>
                        <a:rPr sz="900" spc="-15" dirty="0">
                          <a:latin typeface="Arial Narrow" panose="020B0606020202030204" pitchFamily="34" charset="0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 panose="020B0606020202030204" pitchFamily="34" charset="0"/>
                          <a:cs typeface="Arial Narrow"/>
                        </a:rPr>
                        <a:t>Truck" and</a:t>
                      </a:r>
                      <a:r>
                        <a:rPr sz="900" spc="-10" dirty="0">
                          <a:latin typeface="Arial Narrow" panose="020B0606020202030204" pitchFamily="34" charset="0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 panose="020B0606020202030204" pitchFamily="34" charset="0"/>
                          <a:cs typeface="Arial Narrow"/>
                        </a:rPr>
                        <a:t>is approved</a:t>
                      </a:r>
                      <a:r>
                        <a:rPr sz="900" spc="-10" dirty="0">
                          <a:latin typeface="Arial Narrow" panose="020B0606020202030204" pitchFamily="34" charset="0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 panose="020B0606020202030204" pitchFamily="34" charset="0"/>
                          <a:cs typeface="Arial Narrow"/>
                        </a:rPr>
                        <a:t>to</a:t>
                      </a:r>
                      <a:r>
                        <a:rPr sz="900" spc="10" dirty="0">
                          <a:latin typeface="Arial Narrow" panose="020B0606020202030204" pitchFamily="34" charset="0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 panose="020B0606020202030204" pitchFamily="34" charset="0"/>
                          <a:cs typeface="Arial Narrow"/>
                        </a:rPr>
                        <a:t>leave</a:t>
                      </a:r>
                      <a:r>
                        <a:rPr sz="900" spc="-10" dirty="0">
                          <a:latin typeface="Arial Narrow" panose="020B0606020202030204" pitchFamily="34" charset="0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 panose="020B0606020202030204" pitchFamily="34" charset="0"/>
                          <a:cs typeface="Arial Narrow"/>
                        </a:rPr>
                        <a:t>the</a:t>
                      </a:r>
                      <a:r>
                        <a:rPr sz="900" spc="-10" dirty="0">
                          <a:latin typeface="Arial Narrow" panose="020B0606020202030204" pitchFamily="34" charset="0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 panose="020B0606020202030204" pitchFamily="34" charset="0"/>
                          <a:cs typeface="Arial Narrow"/>
                        </a:rPr>
                        <a:t>factory.</a:t>
                      </a:r>
                      <a:r>
                        <a:rPr sz="900" spc="-10" dirty="0">
                          <a:latin typeface="Arial Narrow" panose="020B0606020202030204" pitchFamily="34" charset="0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 panose="020B0606020202030204" pitchFamily="34" charset="0"/>
                          <a:cs typeface="Arial Narrow"/>
                        </a:rPr>
                        <a:t>It </a:t>
                      </a:r>
                      <a:r>
                        <a:rPr sz="900" spc="-25" dirty="0">
                          <a:latin typeface="Arial Narrow" panose="020B0606020202030204" pitchFamily="34" charset="0"/>
                          <a:cs typeface="Arial Narrow"/>
                        </a:rPr>
                        <a:t>is</a:t>
                      </a:r>
                      <a:r>
                        <a:rPr sz="900" dirty="0">
                          <a:latin typeface="Arial Narrow" panose="020B0606020202030204" pitchFamily="34" charset="0"/>
                          <a:cs typeface="Arial Narrow"/>
                        </a:rPr>
                        <a:t> hereby</a:t>
                      </a:r>
                      <a:r>
                        <a:rPr sz="900" spc="-30" dirty="0">
                          <a:latin typeface="Arial Narrow" panose="020B0606020202030204" pitchFamily="34" charset="0"/>
                          <a:cs typeface="Arial Narrow"/>
                        </a:rPr>
                        <a:t> </a:t>
                      </a:r>
                      <a:r>
                        <a:rPr sz="900" spc="-10" dirty="0">
                          <a:latin typeface="Arial Narrow" panose="020B0606020202030204" pitchFamily="34" charset="0"/>
                          <a:cs typeface="Arial Narrow"/>
                        </a:rPr>
                        <a:t>certified.</a:t>
                      </a:r>
                      <a:endParaRPr sz="900" dirty="0">
                        <a:latin typeface="Arial Narrow" panose="020B0606020202030204" pitchFamily="34" charset="0"/>
                        <a:cs typeface="Arial Narrow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900" spc="-30" dirty="0">
                          <a:latin typeface="Arial Narrow" panose="020B0606020202030204" pitchFamily="34" charset="0"/>
                          <a:cs typeface="SimSun"/>
                        </a:rPr>
                        <a:t> </a:t>
                      </a:r>
                      <a:r>
                        <a:rPr sz="900" spc="-10" dirty="0">
                          <a:latin typeface="Arial Narrow" panose="020B0606020202030204" pitchFamily="34" charset="0"/>
                          <a:cs typeface="Arial Narrow"/>
                        </a:rPr>
                        <a:t>Manufacturer</a:t>
                      </a:r>
                      <a:r>
                        <a:rPr sz="900" spc="-10" dirty="0">
                          <a:latin typeface="Arial Narrow" panose="020B0606020202030204" pitchFamily="34" charset="0"/>
                          <a:cs typeface="SimSun"/>
                        </a:rPr>
                        <a:t>：</a:t>
                      </a:r>
                      <a:r>
                        <a:rPr lang="pt-PT" sz="900" spc="-10" dirty="0">
                          <a:latin typeface="Arial Narrow" panose="020B0606020202030204" pitchFamily="34" charset="0"/>
                          <a:cs typeface="SimSun"/>
                        </a:rPr>
                        <a:t>Commaquinas </a:t>
                      </a:r>
                      <a:r>
                        <a:rPr lang="pt-PT" sz="900" spc="-10" dirty="0" err="1">
                          <a:latin typeface="Arial Narrow" panose="020B0606020202030204" pitchFamily="34" charset="0"/>
                          <a:cs typeface="SimSun"/>
                        </a:rPr>
                        <a:t>España</a:t>
                      </a:r>
                      <a:r>
                        <a:rPr lang="pt-PT" sz="900" spc="-10" dirty="0">
                          <a:latin typeface="Arial Narrow" panose="020B0606020202030204" pitchFamily="34" charset="0"/>
                          <a:cs typeface="SimSun"/>
                        </a:rPr>
                        <a:t> SA</a:t>
                      </a:r>
                    </a:p>
                    <a:p>
                      <a:pPr marL="67945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900" spc="-10" dirty="0" err="1">
                          <a:latin typeface="Arial Narrow" panose="020B0606020202030204" pitchFamily="34" charset="0"/>
                          <a:cs typeface="Arial Narrow"/>
                        </a:rPr>
                        <a:t>ADD</a:t>
                      </a:r>
                      <a:r>
                        <a:rPr sz="900" spc="-20" dirty="0" err="1">
                          <a:latin typeface="Arial Narrow" panose="020B0606020202030204" pitchFamily="34" charset="0"/>
                          <a:cs typeface="SimSun"/>
                        </a:rPr>
                        <a:t>：</a:t>
                      </a:r>
                      <a:r>
                        <a:rPr sz="900" dirty="0" err="1">
                          <a:latin typeface="Arial Narrow" panose="020B0606020202030204" pitchFamily="34" charset="0"/>
                          <a:cs typeface="Arial Narrow"/>
                        </a:rPr>
                        <a:t>Development</a:t>
                      </a:r>
                      <a:r>
                        <a:rPr sz="900" spc="-5" dirty="0">
                          <a:latin typeface="Arial Narrow" panose="020B0606020202030204" pitchFamily="34" charset="0"/>
                          <a:cs typeface="Arial Narrow"/>
                        </a:rPr>
                        <a:t> </a:t>
                      </a:r>
                      <a:r>
                        <a:rPr sz="900" dirty="0">
                          <a:latin typeface="Arial Narrow" panose="020B0606020202030204" pitchFamily="34" charset="0"/>
                          <a:cs typeface="Arial Narrow"/>
                        </a:rPr>
                        <a:t>Zone,</a:t>
                      </a:r>
                      <a:r>
                        <a:rPr sz="900" spc="-5" dirty="0">
                          <a:latin typeface="Arial Narrow" panose="020B0606020202030204" pitchFamily="34" charset="0"/>
                          <a:cs typeface="Arial Narrow"/>
                        </a:rPr>
                        <a:t> </a:t>
                      </a:r>
                      <a:endParaRPr sz="1250" dirty="0">
                        <a:latin typeface="Arial Narrow" panose="020B0606020202030204" pitchFamily="34" charset="0"/>
                        <a:cs typeface="Times New Roman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</a:pPr>
                      <a:endParaRPr lang="pt-PT" sz="900" spc="-10" dirty="0">
                        <a:latin typeface="Arial Narrow"/>
                        <a:cs typeface="Arial Narrow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</a:pPr>
                      <a:r>
                        <a:rPr sz="900" spc="-10" dirty="0">
                          <a:latin typeface="Arial Narrow"/>
                          <a:cs typeface="Arial Narrow"/>
                        </a:rPr>
                        <a:t>Others</a:t>
                      </a:r>
                      <a:r>
                        <a:rPr sz="900" spc="-10" dirty="0">
                          <a:latin typeface="SimSun"/>
                          <a:cs typeface="SimSun"/>
                        </a:rPr>
                        <a:t>：</a:t>
                      </a:r>
                      <a:endParaRPr sz="900" dirty="0">
                        <a:latin typeface="SimSun"/>
                        <a:cs typeface="SimSun"/>
                      </a:endParaRPr>
                    </a:p>
                  </a:txBody>
                  <a:tcPr marL="0" marR="0" marT="438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</TotalTime>
  <Words>1959</Words>
  <Application>Microsoft Office PowerPoint</Application>
  <PresentationFormat>Personalizados</PresentationFormat>
  <Paragraphs>445</Paragraphs>
  <Slides>5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5</vt:i4>
      </vt:variant>
    </vt:vector>
  </HeadingPairs>
  <TitlesOfParts>
    <vt:vector size="10" baseType="lpstr">
      <vt:lpstr>SimSun</vt:lpstr>
      <vt:lpstr>Arial Narrow</vt:lpstr>
      <vt:lpstr>Calibri</vt:lpstr>
      <vt:lpstr>Times New Roman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Utilizador</dc:creator>
  <cp:lastModifiedBy>Utilizador</cp:lastModifiedBy>
  <cp:revision>1</cp:revision>
  <dcterms:created xsi:type="dcterms:W3CDTF">2022-09-12T21:01:18Z</dcterms:created>
  <dcterms:modified xsi:type="dcterms:W3CDTF">2022-10-31T10:22:43Z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2022-09-12T00:00:00Z</vt:filetime>
  </property>
</Properties>
</file>